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0" r:id="rId4"/>
    <p:sldId id="3126" r:id="rId5"/>
    <p:sldId id="3128" r:id="rId6"/>
    <p:sldId id="567" r:id="rId7"/>
    <p:sldId id="3127" r:id="rId8"/>
    <p:sldId id="3149" r:id="rId9"/>
    <p:sldId id="3148" r:id="rId10"/>
    <p:sldId id="3150" r:id="rId11"/>
    <p:sldId id="3151" r:id="rId12"/>
    <p:sldId id="3152" r:id="rId13"/>
    <p:sldId id="3153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08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774B"/>
    <a:srgbClr val="4D7F89"/>
    <a:srgbClr val="F04E0E"/>
    <a:srgbClr val="A2633C"/>
    <a:srgbClr val="F9F9F9"/>
    <a:srgbClr val="6CA1AC"/>
    <a:srgbClr val="E4DBCC"/>
    <a:srgbClr val="BBD4D9"/>
    <a:srgbClr val="CBA4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95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572" y="52"/>
      </p:cViewPr>
      <p:guideLst>
        <p:guide orient="horz" pos="270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E6B51-7070-47ED-99DC-F88B10BF974F}" type="datetimeFigureOut">
              <a:rPr lang="zh-CN" altLang="en-US" smtClean="0"/>
              <a:t>2022-11-28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12E71-EC29-4B3B-A017-CF39A5A528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508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0807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9300F1A-4DC6-473D-8551-DD59A1B2DB0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體 Medium" panose="020B0600000000000000" pitchFamily="34" charset="-128"/>
                <a:ea typeface="思源黑體 Medium" panose="020B0600000000000000" pitchFamily="34" charset="-128"/>
              </a:rPr>
              <a:t>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體 Medium" panose="020B0600000000000000" pitchFamily="34" charset="-128"/>
              <a:ea typeface="思源黑體 Medium" panose="020B06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9389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377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94607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3067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302FD-8E63-4B9C-8F21-E8F43610B8D6}" type="datetimeFigureOut">
              <a:rPr lang="zh-CN" altLang="en-US" smtClean="0"/>
              <a:t>2022-11-28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D3352-A746-491B-B47C-21118BE016E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302FD-8E63-4B9C-8F21-E8F43610B8D6}" type="datetimeFigureOut">
              <a:rPr lang="zh-CN" altLang="en-US" smtClean="0"/>
              <a:t>2022-11-28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D3352-A746-491B-B47C-21118BE016E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302FD-8E63-4B9C-8F21-E8F43610B8D6}" type="datetimeFigureOut">
              <a:rPr lang="zh-CN" altLang="en-US" smtClean="0"/>
              <a:t>2022-11-28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D3352-A746-491B-B47C-21118BE016E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302FD-8E63-4B9C-8F21-E8F43610B8D6}" type="datetimeFigureOut">
              <a:rPr lang="zh-CN" altLang="en-US" smtClean="0"/>
              <a:t>2022-11-28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D3352-A746-491B-B47C-21118BE016E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302FD-8E63-4B9C-8F21-E8F43610B8D6}" type="datetimeFigureOut">
              <a:rPr lang="zh-CN" altLang="en-US" smtClean="0"/>
              <a:t>2022-11-28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D3352-A746-491B-B47C-21118BE016E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302FD-8E63-4B9C-8F21-E8F43610B8D6}" type="datetimeFigureOut">
              <a:rPr lang="zh-CN" altLang="en-US" smtClean="0"/>
              <a:t>2022-11-28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D3352-A746-491B-B47C-21118BE016E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302FD-8E63-4B9C-8F21-E8F43610B8D6}" type="datetimeFigureOut">
              <a:rPr lang="zh-CN" altLang="en-US" smtClean="0"/>
              <a:t>2022-11-28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D3352-A746-491B-B47C-21118BE016E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302FD-8E63-4B9C-8F21-E8F43610B8D6}" type="datetimeFigureOut">
              <a:rPr lang="zh-CN" altLang="en-US" smtClean="0"/>
              <a:t>2022-11-28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D3352-A746-491B-B47C-21118BE016E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302FD-8E63-4B9C-8F21-E8F43610B8D6}" type="datetimeFigureOut">
              <a:rPr lang="zh-CN" altLang="en-US" smtClean="0"/>
              <a:t>2022-11-28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D3352-A746-491B-B47C-21118BE016E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302FD-8E63-4B9C-8F21-E8F43610B8D6}" type="datetimeFigureOut">
              <a:rPr lang="zh-CN" altLang="en-US" smtClean="0"/>
              <a:t>2022-11-28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D3352-A746-491B-B47C-21118BE016E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302FD-8E63-4B9C-8F21-E8F43610B8D6}" type="datetimeFigureOut">
              <a:rPr lang="zh-CN" altLang="en-US" smtClean="0"/>
              <a:t>2022-11-28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D3352-A746-491B-B47C-21118BE016E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302FD-8E63-4B9C-8F21-E8F43610B8D6}" type="datetimeFigureOut">
              <a:rPr lang="zh-CN" altLang="en-US" smtClean="0"/>
              <a:t>2022-11-28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D3352-A746-491B-B47C-21118BE016E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稻壳儿_答辩小姐姐作品_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998" y="-2667001"/>
            <a:ext cx="6858000" cy="12192001"/>
          </a:xfrm>
          <a:prstGeom prst="rect">
            <a:avLst/>
          </a:prstGeom>
        </p:spPr>
      </p:pic>
      <p:sp>
        <p:nvSpPr>
          <p:cNvPr id="6" name="稻壳儿_答辩小姐姐作品_2"/>
          <p:cNvSpPr txBox="1"/>
          <p:nvPr/>
        </p:nvSpPr>
        <p:spPr>
          <a:xfrm>
            <a:off x="2311156" y="1442893"/>
            <a:ext cx="756841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80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《</a:t>
            </a:r>
            <a:r>
              <a:rPr lang="zh-CN" altLang="en-US" sz="80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分数基本性质</a:t>
            </a:r>
            <a:r>
              <a:rPr lang="zh-CN" altLang="en-US" sz="80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》</a:t>
            </a:r>
            <a:endParaRPr lang="zh-CN" altLang="en-US" sz="80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endParaRPr lang="zh-CN" altLang="en-US" sz="48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稻壳儿_答辩小姐姐作品_3"/>
          <p:cNvSpPr txBox="1"/>
          <p:nvPr/>
        </p:nvSpPr>
        <p:spPr>
          <a:xfrm>
            <a:off x="407670" y="189865"/>
            <a:ext cx="4639945" cy="793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新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北师大五年级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上册   </a:t>
            </a:r>
          </a:p>
        </p:txBody>
      </p:sp>
      <p:sp>
        <p:nvSpPr>
          <p:cNvPr id="8" name="稻壳儿_答辩小姐姐作品_4"/>
          <p:cNvSpPr txBox="1"/>
          <p:nvPr/>
        </p:nvSpPr>
        <p:spPr>
          <a:xfrm>
            <a:off x="4401185" y="4742815"/>
            <a:ext cx="3791585" cy="645160"/>
          </a:xfrm>
          <a:prstGeom prst="rect">
            <a:avLst/>
          </a:prstGeom>
          <a:gradFill>
            <a:gsLst>
              <a:gs pos="0">
                <a:srgbClr val="4D7F89"/>
              </a:gs>
              <a:gs pos="100000">
                <a:srgbClr val="A2633C"/>
              </a:gs>
            </a:gsLst>
            <a:lin ang="36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说课人</a:t>
            </a:r>
            <a:r>
              <a:rPr lang="en-US" altLang="zh-CN" sz="36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:</a:t>
            </a:r>
            <a:r>
              <a:rPr lang="zh-CN" altLang="en-US" sz="36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唐  静</a:t>
            </a:r>
            <a:endParaRPr lang="en-US" altLang="zh-CN" sz="36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稻壳儿_答辩小姐姐作品_1"/>
          <p:cNvSpPr/>
          <p:nvPr/>
        </p:nvSpPr>
        <p:spPr>
          <a:xfrm>
            <a:off x="313267" y="275303"/>
            <a:ext cx="11565466" cy="6248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800" kern="100">
                <a:effectLst/>
                <a:latin typeface="Segoe UI Emoji" panose="020B0502040204020203" pitchFamily="34" charset="0"/>
                <a:ea typeface="宋体" panose="02010600030101010101" pitchFamily="2" charset="-122"/>
                <a:cs typeface="Segoe UI Emoji" panose="020B0502040204020203" pitchFamily="34" charset="0"/>
              </a:rPr>
              <a:t>说一说，</a:t>
            </a:r>
            <a:endParaRPr lang="zh-CN" altLang="en-US">
              <a:cs typeface="+mn-ea"/>
              <a:sym typeface="+mn-lt"/>
            </a:endParaRPr>
          </a:p>
        </p:txBody>
      </p:sp>
      <p:cxnSp>
        <p:nvCxnSpPr>
          <p:cNvPr id="6" name="稻壳儿_答辩小姐姐作品_2"/>
          <p:cNvCxnSpPr>
            <a:stCxn id="13" idx="6"/>
          </p:cNvCxnSpPr>
          <p:nvPr/>
        </p:nvCxnSpPr>
        <p:spPr>
          <a:xfrm flipV="1">
            <a:off x="2329815" y="3533140"/>
            <a:ext cx="8277860" cy="254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稻壳儿_答辩小姐姐作品_3"/>
          <p:cNvSpPr/>
          <p:nvPr/>
        </p:nvSpPr>
        <p:spPr>
          <a:xfrm>
            <a:off x="1122877" y="2931680"/>
            <a:ext cx="1206939" cy="1206939"/>
          </a:xfrm>
          <a:prstGeom prst="ellipse">
            <a:avLst/>
          </a:prstGeom>
          <a:solidFill>
            <a:srgbClr val="4D7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稻壳儿_答辩小姐姐作品_4"/>
          <p:cNvSpPr/>
          <p:nvPr/>
        </p:nvSpPr>
        <p:spPr>
          <a:xfrm>
            <a:off x="2386092" y="3371105"/>
            <a:ext cx="324070" cy="324070"/>
          </a:xfrm>
          <a:prstGeom prst="ellipse">
            <a:avLst/>
          </a:prstGeom>
          <a:solidFill>
            <a:srgbClr val="A26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稻壳儿_答辩小姐姐作品_5"/>
          <p:cNvSpPr/>
          <p:nvPr/>
        </p:nvSpPr>
        <p:spPr>
          <a:xfrm>
            <a:off x="3526593" y="3399715"/>
            <a:ext cx="324070" cy="324070"/>
          </a:xfrm>
          <a:prstGeom prst="ellipse">
            <a:avLst/>
          </a:prstGeom>
          <a:solidFill>
            <a:srgbClr val="A26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稻壳儿_答辩小姐姐作品_6"/>
          <p:cNvSpPr/>
          <p:nvPr/>
        </p:nvSpPr>
        <p:spPr>
          <a:xfrm>
            <a:off x="5530201" y="3399715"/>
            <a:ext cx="324070" cy="324070"/>
          </a:xfrm>
          <a:prstGeom prst="ellipse">
            <a:avLst/>
          </a:prstGeom>
          <a:solidFill>
            <a:srgbClr val="A26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稻壳儿_答辩小姐姐作品_7"/>
          <p:cNvSpPr/>
          <p:nvPr/>
        </p:nvSpPr>
        <p:spPr>
          <a:xfrm>
            <a:off x="1967758" y="2638588"/>
            <a:ext cx="1428210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4D7F89"/>
                </a:solidFill>
                <a:cs typeface="+mn-ea"/>
                <a:sym typeface="+mn-lt"/>
              </a:rPr>
              <a:t>激趣引入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4D7F89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稻壳儿_答辩小姐姐作品_8"/>
          <p:cNvSpPr/>
          <p:nvPr/>
        </p:nvSpPr>
        <p:spPr>
          <a:xfrm flipH="1">
            <a:off x="1677023" y="4001298"/>
            <a:ext cx="1817383" cy="646331"/>
          </a:xfrm>
          <a:prstGeom prst="rect">
            <a:avLst/>
          </a:prstGeom>
          <a:effectLst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04E0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3</a:t>
            </a:r>
            <a:r>
              <a:rPr lang="zh-CN" altLang="en-US" sz="2400" b="1" dirty="0" smtClean="0">
                <a:solidFill>
                  <a:srgbClr val="F04E0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  <a:cs typeface="+mn-ea"/>
                <a:sym typeface="+mn-lt"/>
              </a:rPr>
              <a:t>分钟</a:t>
            </a:r>
            <a:endParaRPr lang="zh-CN" altLang="en-US" sz="2400" b="1" dirty="0">
              <a:solidFill>
                <a:srgbClr val="F04E0E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1" name="稻壳儿_答辩小姐姐作品_9"/>
          <p:cNvSpPr/>
          <p:nvPr/>
        </p:nvSpPr>
        <p:spPr>
          <a:xfrm>
            <a:off x="5070057" y="2761402"/>
            <a:ext cx="1321442" cy="39878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D7F89"/>
                </a:solidFill>
                <a:effectLst/>
                <a:uLnTx/>
                <a:uFillTx/>
                <a:cs typeface="+mn-ea"/>
                <a:sym typeface="+mn-lt"/>
              </a:rPr>
              <a:t>合作学习</a:t>
            </a:r>
          </a:p>
        </p:txBody>
      </p:sp>
      <p:sp>
        <p:nvSpPr>
          <p:cNvPr id="23" name="稻壳儿_答辩小姐姐作品_11"/>
          <p:cNvSpPr/>
          <p:nvPr/>
        </p:nvSpPr>
        <p:spPr>
          <a:xfrm flipH="1">
            <a:off x="2843095" y="3998054"/>
            <a:ext cx="1817383" cy="645160"/>
          </a:xfrm>
          <a:prstGeom prst="rect">
            <a:avLst/>
          </a:prstGeom>
          <a:effectLst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4D7F89"/>
                </a:solidFill>
                <a:ea typeface="宋体" panose="02010600030101010101" pitchFamily="2" charset="-122"/>
                <a:cs typeface="+mn-ea"/>
                <a:sym typeface="+mn-lt"/>
              </a:rPr>
              <a:t>自主探究</a:t>
            </a:r>
          </a:p>
        </p:txBody>
      </p:sp>
      <p:pic>
        <p:nvPicPr>
          <p:cNvPr id="27" name="稻壳儿_答辩小姐姐作品_13" descr="调色板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66" y="3053502"/>
            <a:ext cx="806352" cy="806352"/>
          </a:xfrm>
          <a:prstGeom prst="rect">
            <a:avLst/>
          </a:prstGeom>
        </p:spPr>
      </p:pic>
      <p:sp>
        <p:nvSpPr>
          <p:cNvPr id="28" name="稻壳儿_答辩小姐姐作品_14"/>
          <p:cNvSpPr/>
          <p:nvPr/>
        </p:nvSpPr>
        <p:spPr>
          <a:xfrm>
            <a:off x="10090149" y="2957645"/>
            <a:ext cx="1206939" cy="1206939"/>
          </a:xfrm>
          <a:prstGeom prst="ellipse">
            <a:avLst/>
          </a:prstGeom>
          <a:solidFill>
            <a:srgbClr val="4D7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9" name="稻壳儿_答辩小姐姐作品_15" descr="调色板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442" y="3155964"/>
            <a:ext cx="806352" cy="806352"/>
          </a:xfrm>
          <a:prstGeom prst="rect">
            <a:avLst/>
          </a:prstGeom>
        </p:spPr>
      </p:pic>
      <p:grpSp>
        <p:nvGrpSpPr>
          <p:cNvPr id="30" name="稻壳儿_答辩小姐姐作品_16"/>
          <p:cNvGrpSpPr/>
          <p:nvPr/>
        </p:nvGrpSpPr>
        <p:grpSpPr>
          <a:xfrm>
            <a:off x="4058860" y="713275"/>
            <a:ext cx="4074281" cy="768350"/>
            <a:chOff x="3866082" y="713275"/>
            <a:chExt cx="4074281" cy="768350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3866082" y="944107"/>
              <a:ext cx="648182" cy="0"/>
            </a:xfrm>
            <a:prstGeom prst="line">
              <a:avLst/>
            </a:prstGeom>
            <a:ln w="12700">
              <a:solidFill>
                <a:srgbClr val="4D7F89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7292181" y="944107"/>
              <a:ext cx="648182" cy="0"/>
            </a:xfrm>
            <a:prstGeom prst="line">
              <a:avLst/>
            </a:prstGeom>
            <a:ln w="12700">
              <a:solidFill>
                <a:srgbClr val="4D7F89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2"/>
            <p:cNvSpPr txBox="1"/>
            <p:nvPr/>
          </p:nvSpPr>
          <p:spPr>
            <a:xfrm>
              <a:off x="4554706" y="713275"/>
              <a:ext cx="2697032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7200" spc="800">
                  <a:gradFill>
                    <a:gsLst>
                      <a:gs pos="0">
                        <a:srgbClr val="4D7F89"/>
                      </a:gs>
                      <a:gs pos="100000">
                        <a:srgbClr val="A2633C"/>
                      </a:gs>
                    </a:gsLst>
                    <a:lin ang="0" scaled="0"/>
                  </a:gradFill>
                  <a:latin typeface="杨任东竹石体-Regular" panose="02000000000000000000" pitchFamily="2" charset="-122"/>
                  <a:ea typeface="杨任东竹石体-Regular" panose="02000000000000000000" pitchFamily="2" charset="-122"/>
                  <a:cs typeface="阿里巴巴普惠体 R" panose="00020600040101010101" pitchFamily="18" charset="-122"/>
                </a:defRPr>
              </a:lvl1pPr>
            </a:lstStyle>
            <a:p>
              <a:r>
                <a:rPr lang="zh-CN" altLang="en-US" sz="4400" spc="300" dirty="0">
                  <a:latin typeface="+mn-lt"/>
                  <a:ea typeface="+mn-ea"/>
                  <a:cs typeface="+mn-ea"/>
                  <a:sym typeface="+mn-lt"/>
                </a:rPr>
                <a:t>教学过程</a:t>
              </a:r>
            </a:p>
          </p:txBody>
        </p:sp>
      </p:grpSp>
      <p:sp>
        <p:nvSpPr>
          <p:cNvPr id="2" name="稻壳儿_答辩小姐姐作品_8"/>
          <p:cNvSpPr/>
          <p:nvPr/>
        </p:nvSpPr>
        <p:spPr>
          <a:xfrm flipH="1">
            <a:off x="2896223" y="2608108"/>
            <a:ext cx="1817383" cy="646331"/>
          </a:xfrm>
          <a:prstGeom prst="rect">
            <a:avLst/>
          </a:prstGeom>
          <a:effectLst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04E0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8</a:t>
            </a:r>
            <a:r>
              <a:rPr lang="zh-CN" altLang="en-US" sz="2400" b="1" dirty="0" smtClean="0">
                <a:solidFill>
                  <a:srgbClr val="F04E0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  <a:cs typeface="+mn-ea"/>
                <a:sym typeface="+mn-lt"/>
              </a:rPr>
              <a:t>分钟</a:t>
            </a:r>
            <a:endParaRPr lang="zh-CN" altLang="en-US" sz="2400" b="1" dirty="0">
              <a:solidFill>
                <a:srgbClr val="F04E0E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3" name="稻壳儿_答辩小姐姐作品_8"/>
          <p:cNvSpPr/>
          <p:nvPr/>
        </p:nvSpPr>
        <p:spPr>
          <a:xfrm flipH="1">
            <a:off x="4822178" y="3965103"/>
            <a:ext cx="1817383" cy="583814"/>
          </a:xfrm>
          <a:prstGeom prst="rect">
            <a:avLst/>
          </a:prstGeom>
          <a:effectLst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en-US" sz="2400" b="1" dirty="0" smtClean="0">
                <a:solidFill>
                  <a:srgbClr val="F04E0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1</a:t>
            </a:r>
            <a:r>
              <a:rPr lang="en-US" altLang="zh-CN" sz="2400" b="1" dirty="0">
                <a:solidFill>
                  <a:srgbClr val="F04E0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</a:t>
            </a:r>
            <a:r>
              <a:rPr lang="zh-CN" altLang="en-US" sz="2400" b="1" dirty="0" smtClean="0">
                <a:solidFill>
                  <a:srgbClr val="F04E0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  <a:cs typeface="+mn-ea"/>
                <a:sym typeface="+mn-lt"/>
              </a:rPr>
              <a:t>分钟</a:t>
            </a:r>
            <a:endParaRPr lang="zh-CN" altLang="en-US" sz="2400" b="1" dirty="0">
              <a:solidFill>
                <a:srgbClr val="F04E0E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4" name="稻壳儿_答辩小姐姐作品_6"/>
          <p:cNvSpPr/>
          <p:nvPr/>
        </p:nvSpPr>
        <p:spPr>
          <a:xfrm>
            <a:off x="7508529" y="3404160"/>
            <a:ext cx="324070" cy="324070"/>
          </a:xfrm>
          <a:prstGeom prst="ellipse">
            <a:avLst/>
          </a:prstGeom>
          <a:solidFill>
            <a:srgbClr val="A26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稻壳儿_答辩小姐姐作品_9"/>
          <p:cNvSpPr/>
          <p:nvPr/>
        </p:nvSpPr>
        <p:spPr>
          <a:xfrm>
            <a:off x="7052416" y="4087917"/>
            <a:ext cx="1321442" cy="39878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D7F89"/>
                </a:solidFill>
                <a:effectLst/>
                <a:uLnTx/>
                <a:uFillTx/>
                <a:cs typeface="+mn-ea"/>
                <a:sym typeface="+mn-lt"/>
              </a:rPr>
              <a:t>巩固提升</a:t>
            </a:r>
          </a:p>
        </p:txBody>
      </p:sp>
      <p:sp>
        <p:nvSpPr>
          <p:cNvPr id="7" name="稻壳儿_答辩小姐姐作品_8"/>
          <p:cNvSpPr/>
          <p:nvPr/>
        </p:nvSpPr>
        <p:spPr>
          <a:xfrm flipH="1">
            <a:off x="6921078" y="2638588"/>
            <a:ext cx="1817383" cy="583814"/>
          </a:xfrm>
          <a:prstGeom prst="rect">
            <a:avLst/>
          </a:prstGeom>
          <a:effectLst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en-US" sz="2400" b="1" dirty="0" smtClean="0">
                <a:solidFill>
                  <a:srgbClr val="F04E0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1</a:t>
            </a:r>
            <a:r>
              <a:rPr lang="en-US" altLang="zh-CN" sz="2400" b="1" dirty="0">
                <a:solidFill>
                  <a:srgbClr val="F04E0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2</a:t>
            </a:r>
            <a:r>
              <a:rPr lang="zh-CN" altLang="en-US" sz="2400" b="1" dirty="0" smtClean="0">
                <a:solidFill>
                  <a:srgbClr val="F04E0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  <a:cs typeface="+mn-ea"/>
                <a:sym typeface="+mn-lt"/>
              </a:rPr>
              <a:t>分钟</a:t>
            </a:r>
            <a:endParaRPr lang="zh-CN" altLang="en-US" sz="2400" b="1" dirty="0">
              <a:solidFill>
                <a:srgbClr val="F04E0E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8" name="稻壳儿_答辩小姐姐作品_6"/>
          <p:cNvSpPr/>
          <p:nvPr/>
        </p:nvSpPr>
        <p:spPr>
          <a:xfrm>
            <a:off x="9387826" y="3404160"/>
            <a:ext cx="324070" cy="324070"/>
          </a:xfrm>
          <a:prstGeom prst="ellipse">
            <a:avLst/>
          </a:prstGeom>
          <a:solidFill>
            <a:srgbClr val="A26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 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稻壳儿_答辩小姐姐作品_9"/>
          <p:cNvSpPr/>
          <p:nvPr/>
        </p:nvSpPr>
        <p:spPr>
          <a:xfrm>
            <a:off x="8968957" y="2854112"/>
            <a:ext cx="1321442" cy="39878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D7F89"/>
                </a:solidFill>
                <a:effectLst/>
                <a:uLnTx/>
                <a:uFillTx/>
                <a:cs typeface="+mn-ea"/>
                <a:sym typeface="+mn-lt"/>
              </a:rPr>
              <a:t>课堂总结</a:t>
            </a:r>
          </a:p>
        </p:txBody>
      </p:sp>
      <p:sp>
        <p:nvSpPr>
          <p:cNvPr id="10" name="稻壳儿_答辩小姐姐作品_8"/>
          <p:cNvSpPr/>
          <p:nvPr/>
        </p:nvSpPr>
        <p:spPr>
          <a:xfrm flipH="1">
            <a:off x="8987143" y="3841913"/>
            <a:ext cx="1817383" cy="583814"/>
          </a:xfrm>
          <a:prstGeom prst="rect">
            <a:avLst/>
          </a:prstGeom>
          <a:effectLst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04E0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2</a:t>
            </a:r>
            <a:r>
              <a:rPr lang="zh-CN" altLang="en-US" sz="2400" b="1" dirty="0">
                <a:solidFill>
                  <a:srgbClr val="F04E0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  <a:cs typeface="+mn-ea"/>
                <a:sym typeface="+mn-lt"/>
              </a:rPr>
              <a:t>分钟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/>
      <p:bldP spid="23" grpId="0" animBg="1"/>
      <p:bldP spid="2" grpId="0" animBg="1"/>
      <p:bldP spid="3" grpId="0" animBg="1"/>
      <p:bldP spid="5" grpId="0"/>
      <p:bldP spid="7" grpId="0" animBg="1"/>
      <p:bldP spid="9" grpId="0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稻壳儿_答辩小姐姐作品_1"/>
          <p:cNvSpPr/>
          <p:nvPr/>
        </p:nvSpPr>
        <p:spPr>
          <a:xfrm>
            <a:off x="313267" y="304800"/>
            <a:ext cx="11565466" cy="6248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算一算每个项目的支出占总支出的百分比，并绘制成统计表。</a:t>
            </a:r>
          </a:p>
        </p:txBody>
      </p:sp>
      <p:sp>
        <p:nvSpPr>
          <p:cNvPr id="17" name="稻壳儿_答辩小姐姐作品_2"/>
          <p:cNvSpPr/>
          <p:nvPr/>
        </p:nvSpPr>
        <p:spPr>
          <a:xfrm>
            <a:off x="1200405" y="1998212"/>
            <a:ext cx="689872" cy="689872"/>
          </a:xfrm>
          <a:prstGeom prst="ellipse">
            <a:avLst/>
          </a:prstGeom>
          <a:solidFill>
            <a:srgbClr val="4D7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稻壳儿_答辩小姐姐作品_5"/>
          <p:cNvSpPr/>
          <p:nvPr/>
        </p:nvSpPr>
        <p:spPr>
          <a:xfrm>
            <a:off x="1190168" y="4107542"/>
            <a:ext cx="653403" cy="714473"/>
          </a:xfrm>
          <a:prstGeom prst="ellipse">
            <a:avLst/>
          </a:prstGeom>
          <a:solidFill>
            <a:srgbClr val="A26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稻壳儿_答辩小姐姐作品_6"/>
          <p:cNvSpPr/>
          <p:nvPr/>
        </p:nvSpPr>
        <p:spPr>
          <a:xfrm>
            <a:off x="2277789" y="2430230"/>
            <a:ext cx="3525836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宋体" panose="02010600030101010101" pitchFamily="2" charset="-122"/>
                <a:cs typeface="+mn-ea"/>
                <a:sym typeface="+mn-lt"/>
              </a:rPr>
              <a:t>基础题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宋体" panose="02010600030101010101" pitchFamily="2" charset="-122"/>
                <a:cs typeface="+mn-ea"/>
                <a:sym typeface="+mn-lt"/>
              </a:rPr>
              <a:t>、提高题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5" name="稻壳儿_答辩小姐姐作品_7"/>
          <p:cNvSpPr/>
          <p:nvPr/>
        </p:nvSpPr>
        <p:spPr>
          <a:xfrm>
            <a:off x="2277745" y="1927225"/>
            <a:ext cx="195580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defTabSz="4572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课堂练习</a:t>
            </a:r>
          </a:p>
        </p:txBody>
      </p:sp>
      <p:pic>
        <p:nvPicPr>
          <p:cNvPr id="7" name="稻壳儿_答辩小姐姐作品_10" descr="调色板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826" y="4112926"/>
            <a:ext cx="477030" cy="477030"/>
          </a:xfrm>
          <a:prstGeom prst="rect">
            <a:avLst/>
          </a:prstGeom>
        </p:spPr>
      </p:pic>
      <p:sp>
        <p:nvSpPr>
          <p:cNvPr id="21" name="稻壳儿_答辩小姐姐作品_11"/>
          <p:cNvSpPr/>
          <p:nvPr/>
        </p:nvSpPr>
        <p:spPr>
          <a:xfrm>
            <a:off x="2381596" y="5150694"/>
            <a:ext cx="3525836" cy="5838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宋体" panose="02010600030101010101" pitchFamily="2" charset="-122"/>
                <a:cs typeface="+mn-ea"/>
                <a:sym typeface="+mn-lt"/>
              </a:rPr>
              <a:t>重点题、难点题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宋体" panose="02010600030101010101" pitchFamily="2" charset="-122"/>
                <a:cs typeface="+mn-ea"/>
                <a:sym typeface="+mn-lt"/>
              </a:rPr>
              <a:t>。</a:t>
            </a:r>
          </a:p>
        </p:txBody>
      </p:sp>
      <p:sp>
        <p:nvSpPr>
          <p:cNvPr id="22" name="稻壳儿_答辩小姐姐作品_12"/>
          <p:cNvSpPr/>
          <p:nvPr/>
        </p:nvSpPr>
        <p:spPr>
          <a:xfrm>
            <a:off x="2377709" y="4243525"/>
            <a:ext cx="2203450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defTabSz="4572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拓展练习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6" name="稻壳儿_答辩小姐姐作品_15" descr="调色板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826" y="2091735"/>
            <a:ext cx="477030" cy="477030"/>
          </a:xfrm>
          <a:prstGeom prst="rect">
            <a:avLst/>
          </a:prstGeom>
        </p:spPr>
      </p:pic>
      <p:pic>
        <p:nvPicPr>
          <p:cNvPr id="27" name="稻壳儿_答辩小姐姐作品_16" descr="调色板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23" y="1953503"/>
            <a:ext cx="477030" cy="477030"/>
          </a:xfrm>
          <a:prstGeom prst="rect">
            <a:avLst/>
          </a:prstGeom>
        </p:spPr>
      </p:pic>
      <p:sp>
        <p:nvSpPr>
          <p:cNvPr id="2" name="稻壳儿_答辩小姐姐作品_2"/>
          <p:cNvSpPr/>
          <p:nvPr/>
        </p:nvSpPr>
        <p:spPr>
          <a:xfrm>
            <a:off x="4105910" y="524510"/>
            <a:ext cx="3622040" cy="8299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800" spc="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说练习</a:t>
            </a:r>
            <a:endParaRPr lang="en-US" altLang="zh-CN" sz="4800" spc="8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2" name="稻壳儿_答辩小姐姐作品_4"/>
          <p:cNvSpPr txBox="1"/>
          <p:nvPr/>
        </p:nvSpPr>
        <p:spPr>
          <a:xfrm>
            <a:off x="690442" y="278614"/>
            <a:ext cx="1493466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7200" spc="800">
                <a:gradFill>
                  <a:gsLst>
                    <a:gs pos="0">
                      <a:srgbClr val="4D7F89"/>
                    </a:gs>
                    <a:gs pos="100000">
                      <a:srgbClr val="A2633C"/>
                    </a:gs>
                  </a:gsLst>
                  <a:lin ang="0" scaled="0"/>
                </a:gradFill>
                <a:latin typeface="杨任东竹石体-Regular" panose="02000000000000000000" pitchFamily="2" charset="-122"/>
                <a:ea typeface="杨任东竹石体-Regular" panose="02000000000000000000" pitchFamily="2" charset="-122"/>
                <a:cs typeface="阿里巴巴普惠体 R" panose="00020600040101010101" pitchFamily="18" charset="-122"/>
              </a:defRPr>
            </a:lvl1pPr>
          </a:lstStyle>
          <a:p>
            <a:r>
              <a:rPr lang="en-US" altLang="zh-CN" sz="8000" dirty="0">
                <a:latin typeface="+mn-lt"/>
                <a:ea typeface="+mn-ea"/>
                <a:cs typeface="+mn-ea"/>
                <a:sym typeface="+mn-lt"/>
              </a:rPr>
              <a:t>0</a:t>
            </a:r>
            <a:r>
              <a:rPr lang="en-US" sz="8000" dirty="0">
                <a:latin typeface="+mn-lt"/>
                <a:ea typeface="+mn-ea"/>
                <a:cs typeface="+mn-ea"/>
                <a:sym typeface="+mn-lt"/>
              </a:rPr>
              <a:t>7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稻壳儿_答辩小姐姐作品_1"/>
          <p:cNvSpPr/>
          <p:nvPr/>
        </p:nvSpPr>
        <p:spPr>
          <a:xfrm>
            <a:off x="313267" y="304800"/>
            <a:ext cx="11565466" cy="6248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稻壳儿_答辩小姐姐作品_2"/>
          <p:cNvSpPr/>
          <p:nvPr/>
        </p:nvSpPr>
        <p:spPr>
          <a:xfrm>
            <a:off x="869315" y="2365375"/>
            <a:ext cx="4669155" cy="3729355"/>
          </a:xfrm>
          <a:prstGeom prst="roundRect">
            <a:avLst>
              <a:gd name="adj" fmla="val 5221"/>
            </a:avLst>
          </a:prstGeom>
          <a:solidFill>
            <a:schemeClr val="bg1"/>
          </a:solidFill>
          <a:ln w="12700">
            <a:solidFill>
              <a:srgbClr val="4D7F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稻壳儿_答辩小姐姐作品_6"/>
          <p:cNvSpPr/>
          <p:nvPr/>
        </p:nvSpPr>
        <p:spPr>
          <a:xfrm>
            <a:off x="2145030" y="1137285"/>
            <a:ext cx="2118360" cy="667385"/>
          </a:xfrm>
          <a:prstGeom prst="roundRect">
            <a:avLst>
              <a:gd name="adj" fmla="val 34766"/>
            </a:avLst>
          </a:prstGeom>
          <a:solidFill>
            <a:srgbClr val="A2633C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稻壳儿_答辩小姐姐作品_10"/>
          <p:cNvSpPr/>
          <p:nvPr/>
        </p:nvSpPr>
        <p:spPr>
          <a:xfrm>
            <a:off x="2007870" y="1221105"/>
            <a:ext cx="209804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主板书</a:t>
            </a:r>
          </a:p>
        </p:txBody>
      </p:sp>
      <p:sp>
        <p:nvSpPr>
          <p:cNvPr id="12" name="稻壳儿_答辩小姐姐作品_4"/>
          <p:cNvSpPr txBox="1"/>
          <p:nvPr/>
        </p:nvSpPr>
        <p:spPr>
          <a:xfrm>
            <a:off x="690442" y="278614"/>
            <a:ext cx="1493466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7200" spc="800">
                <a:gradFill>
                  <a:gsLst>
                    <a:gs pos="0">
                      <a:srgbClr val="4D7F89"/>
                    </a:gs>
                    <a:gs pos="100000">
                      <a:srgbClr val="A2633C"/>
                    </a:gs>
                  </a:gsLst>
                  <a:lin ang="0" scaled="0"/>
                </a:gradFill>
                <a:latin typeface="杨任东竹石体-Regular" panose="02000000000000000000" pitchFamily="2" charset="-122"/>
                <a:ea typeface="杨任东竹石体-Regular" panose="02000000000000000000" pitchFamily="2" charset="-122"/>
                <a:cs typeface="阿里巴巴普惠体 R" panose="00020600040101010101" pitchFamily="18" charset="-122"/>
              </a:defRPr>
            </a:lvl1pPr>
          </a:lstStyle>
          <a:p>
            <a:r>
              <a:rPr lang="en-US" altLang="zh-CN" sz="8000" dirty="0">
                <a:latin typeface="+mn-lt"/>
                <a:ea typeface="+mn-ea"/>
                <a:cs typeface="+mn-ea"/>
                <a:sym typeface="+mn-lt"/>
              </a:rPr>
              <a:t>0</a:t>
            </a:r>
            <a:r>
              <a:rPr lang="en-US" sz="8000" dirty="0">
                <a:latin typeface="+mn-lt"/>
                <a:ea typeface="+mn-ea"/>
                <a:cs typeface="+mn-ea"/>
                <a:sym typeface="+mn-lt"/>
              </a:rPr>
              <a:t>8</a:t>
            </a:r>
          </a:p>
        </p:txBody>
      </p:sp>
      <p:sp>
        <p:nvSpPr>
          <p:cNvPr id="2" name="稻壳儿_答辩小姐姐作品_2"/>
          <p:cNvSpPr/>
          <p:nvPr/>
        </p:nvSpPr>
        <p:spPr>
          <a:xfrm>
            <a:off x="4105910" y="524510"/>
            <a:ext cx="3622040" cy="8299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800" spc="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说板书</a:t>
            </a:r>
            <a:endParaRPr lang="en-US" altLang="zh-CN" sz="4800" spc="8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5" name="稻壳儿_答辩小姐姐作品_6"/>
          <p:cNvSpPr/>
          <p:nvPr/>
        </p:nvSpPr>
        <p:spPr>
          <a:xfrm>
            <a:off x="8068945" y="1137285"/>
            <a:ext cx="2118360" cy="667385"/>
          </a:xfrm>
          <a:prstGeom prst="roundRect">
            <a:avLst>
              <a:gd name="adj" fmla="val 34766"/>
            </a:avLst>
          </a:prstGeom>
          <a:solidFill>
            <a:srgbClr val="A2633C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稻壳儿_答辩小姐姐作品_10"/>
          <p:cNvSpPr/>
          <p:nvPr/>
        </p:nvSpPr>
        <p:spPr>
          <a:xfrm>
            <a:off x="8068945" y="1179195"/>
            <a:ext cx="209804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副板书</a:t>
            </a:r>
          </a:p>
        </p:txBody>
      </p:sp>
      <p:sp>
        <p:nvSpPr>
          <p:cNvPr id="47" name="稻壳儿_答辩小姐姐作品_2"/>
          <p:cNvSpPr/>
          <p:nvPr/>
        </p:nvSpPr>
        <p:spPr>
          <a:xfrm>
            <a:off x="6603365" y="2268220"/>
            <a:ext cx="4869815" cy="3919220"/>
          </a:xfrm>
          <a:prstGeom prst="roundRect">
            <a:avLst>
              <a:gd name="adj" fmla="val 5221"/>
            </a:avLst>
          </a:prstGeom>
          <a:solidFill>
            <a:schemeClr val="bg1"/>
          </a:solidFill>
          <a:ln w="12700">
            <a:solidFill>
              <a:srgbClr val="4D7F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165340" y="2967990"/>
            <a:ext cx="41649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商不变的规律   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➗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=          ……</a:t>
            </a:r>
            <a:endParaRPr lang="en-US" altLang="zh-CN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           2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➗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3=2/3</a:t>
            </a:r>
            <a:endParaRPr lang="en-US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32329" y="2720976"/>
            <a:ext cx="447914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3060065" algn="ctr"/>
              </a:tabLst>
            </a:pPr>
            <a:r>
              <a:rPr lang="zh-CN" altLang="en-US" kern="100" dirty="0" smtClean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分数基本性质</a:t>
            </a:r>
            <a:endParaRPr lang="en-US" altLang="zh-CN" kern="100" dirty="0" smtClean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060065" algn="ctr"/>
              </a:tabLst>
            </a:pPr>
            <a:endParaRPr lang="en-US" altLang="zh-CN" sz="18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060065" algn="ctr"/>
              </a:tabLst>
            </a:pPr>
            <a:endParaRPr lang="en-US" altLang="zh-CN" kern="100" dirty="0" smtClean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060065" algn="ctr"/>
              </a:tabLst>
            </a:pP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060065" algn="ctr"/>
              </a:tabLst>
            </a:pPr>
            <a:r>
              <a:rPr lang="zh-CN" altLang="en-US" kern="100" dirty="0" smtClean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分数的分子和分母同时乘或除以一</a:t>
            </a:r>
            <a:r>
              <a:rPr lang="zh-CN" altLang="en-US" kern="100" dirty="0" smtClean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zh-CN" altLang="en-US" kern="100" dirty="0" smtClean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相同的数（</a:t>
            </a:r>
            <a:r>
              <a:rPr lang="en-US" altLang="zh-CN" kern="100" dirty="0" smtClean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en-US" kern="100" dirty="0" smtClean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除外）</a:t>
            </a:r>
            <a:r>
              <a:rPr lang="zh-CN" altLang="en-US" kern="100" dirty="0" smtClean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en-US" kern="100" dirty="0" smtClean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分数的大小不变。</a:t>
            </a:r>
            <a:endParaRPr lang="en-US" altLang="zh-CN" b="1" u="sng" kern="1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060065" algn="ctr"/>
              </a:tabLst>
            </a:pP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060065" algn="ctr"/>
              </a:tabLst>
            </a:pPr>
            <a:r>
              <a:rPr lang="en-US" altLang="zh-CN" sz="1800" kern="100" dirty="0">
                <a:solidFill>
                  <a:srgbClr val="000000"/>
                </a:solidFill>
                <a:effectLst/>
                <a:latin typeface="Segoe UI Emoji" panose="020B0502040204020203" pitchFamily="34" charset="0"/>
                <a:ea typeface="宋体" panose="02010600030101010101" pitchFamily="2" charset="-122"/>
                <a:cs typeface="Segoe UI Emoji" panose="020B0502040204020203" pitchFamily="34" charset="0"/>
              </a:rPr>
              <a:t> </a:t>
            </a: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060065" algn="ctr"/>
              </a:tabLst>
            </a:pPr>
            <a:r>
              <a:rPr lang="en-US" altLang="zh-CN" sz="1800" kern="100" dirty="0">
                <a:solidFill>
                  <a:srgbClr val="000000"/>
                </a:solidFill>
                <a:effectLst/>
                <a:latin typeface="Segoe UI Emoji" panose="020B0502040204020203" pitchFamily="34" charset="0"/>
                <a:ea typeface="宋体" panose="02010600030101010101" pitchFamily="2" charset="-122"/>
                <a:cs typeface="Segoe UI Emoji" panose="020B0502040204020203" pitchFamily="34" charset="0"/>
              </a:rPr>
              <a:t>      </a:t>
            </a: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稻壳儿_答辩小姐姐作品_2"/>
          <p:cNvSpPr txBox="1"/>
          <p:nvPr/>
        </p:nvSpPr>
        <p:spPr>
          <a:xfrm>
            <a:off x="2098040" y="2369185"/>
            <a:ext cx="904430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>
                <a:gradFill>
                  <a:gsLst>
                    <a:gs pos="0">
                      <a:srgbClr val="4D7F89"/>
                    </a:gs>
                    <a:gs pos="100000">
                      <a:srgbClr val="A2633C"/>
                    </a:gs>
                  </a:gsLst>
                  <a:lin ang="0" scaled="0"/>
                </a:gradFill>
                <a:cs typeface="+mn-ea"/>
                <a:sym typeface="+mn-lt"/>
              </a:rPr>
              <a:t>汇报完毕谢谢观看</a:t>
            </a:r>
            <a:r>
              <a:rPr lang="zh-CN" altLang="en-US" sz="7200" dirty="0">
                <a:gradFill>
                  <a:gsLst>
                    <a:gs pos="0">
                      <a:srgbClr val="4D7F89"/>
                    </a:gs>
                    <a:gs pos="100000">
                      <a:srgbClr val="A2633C"/>
                    </a:gs>
                  </a:gsLst>
                  <a:lin ang="0" scaled="0"/>
                </a:gradFill>
                <a:cs typeface="+mn-ea"/>
                <a:sym typeface="+mn-lt"/>
              </a:rPr>
              <a:t>！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稻壳儿_答辩小姐姐作品_2"/>
          <p:cNvGrpSpPr/>
          <p:nvPr/>
        </p:nvGrpSpPr>
        <p:grpSpPr>
          <a:xfrm>
            <a:off x="7158562" y="304686"/>
            <a:ext cx="3304644" cy="639849"/>
            <a:chOff x="2082785" y="2285189"/>
            <a:chExt cx="3304231" cy="632864"/>
          </a:xfrm>
        </p:grpSpPr>
        <p:sp>
          <p:nvSpPr>
            <p:cNvPr id="3" name="椭圆 2"/>
            <p:cNvSpPr/>
            <p:nvPr/>
          </p:nvSpPr>
          <p:spPr>
            <a:xfrm>
              <a:off x="2082785" y="2340838"/>
              <a:ext cx="577215" cy="577215"/>
            </a:xfrm>
            <a:prstGeom prst="ellipse">
              <a:avLst/>
            </a:prstGeom>
            <a:solidFill>
              <a:srgbClr val="4D7F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800" dirty="0">
                  <a:cs typeface="+mn-ea"/>
                  <a:sym typeface="+mn-lt"/>
                </a:rPr>
                <a:t>1</a:t>
              </a:r>
            </a:p>
          </p:txBody>
        </p:sp>
        <p:sp>
          <p:nvSpPr>
            <p:cNvPr id="4" name="矩形 3"/>
            <p:cNvSpPr/>
            <p:nvPr/>
          </p:nvSpPr>
          <p:spPr>
            <a:xfrm>
              <a:off x="3078156" y="2285189"/>
              <a:ext cx="2308860" cy="5589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dist" defTabSz="4572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说课题</a:t>
              </a:r>
            </a:p>
          </p:txBody>
        </p:sp>
      </p:grpSp>
      <p:grpSp>
        <p:nvGrpSpPr>
          <p:cNvPr id="16" name="稻壳儿_答辩小姐姐作品_3"/>
          <p:cNvGrpSpPr/>
          <p:nvPr/>
        </p:nvGrpSpPr>
        <p:grpSpPr>
          <a:xfrm>
            <a:off x="7166182" y="1095030"/>
            <a:ext cx="3304644" cy="639445"/>
            <a:chOff x="2082785" y="2278204"/>
            <a:chExt cx="3296609" cy="639849"/>
          </a:xfrm>
        </p:grpSpPr>
        <p:sp>
          <p:nvSpPr>
            <p:cNvPr id="17" name="椭圆 16"/>
            <p:cNvSpPr/>
            <p:nvPr/>
          </p:nvSpPr>
          <p:spPr>
            <a:xfrm>
              <a:off x="2082785" y="2340838"/>
              <a:ext cx="577215" cy="577215"/>
            </a:xfrm>
            <a:prstGeom prst="ellipse">
              <a:avLst/>
            </a:prstGeom>
            <a:solidFill>
              <a:srgbClr val="A263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800" dirty="0"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3070534" y="2278204"/>
              <a:ext cx="2308860" cy="5655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dist" defTabSz="4572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说</a:t>
              </a:r>
              <a:r>
                <a:rPr kumimoji="0" lang="zh-CN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ea typeface="宋体" panose="02010600030101010101" pitchFamily="2" charset="-122"/>
                  <a:cs typeface="+mn-ea"/>
                  <a:sym typeface="+mn-lt"/>
                </a:rPr>
                <a:t>教材</a:t>
              </a:r>
            </a:p>
          </p:txBody>
        </p:sp>
      </p:grpSp>
      <p:grpSp>
        <p:nvGrpSpPr>
          <p:cNvPr id="20" name="稻壳儿_答辩小姐姐作品_4"/>
          <p:cNvGrpSpPr/>
          <p:nvPr/>
        </p:nvGrpSpPr>
        <p:grpSpPr>
          <a:xfrm>
            <a:off x="7158562" y="1900210"/>
            <a:ext cx="3304644" cy="639445"/>
            <a:chOff x="2082785" y="2278204"/>
            <a:chExt cx="3304643" cy="639849"/>
          </a:xfrm>
        </p:grpSpPr>
        <p:sp>
          <p:nvSpPr>
            <p:cNvPr id="21" name="椭圆 20"/>
            <p:cNvSpPr/>
            <p:nvPr/>
          </p:nvSpPr>
          <p:spPr>
            <a:xfrm>
              <a:off x="2082785" y="2340838"/>
              <a:ext cx="577215" cy="577215"/>
            </a:xfrm>
            <a:prstGeom prst="ellipse">
              <a:avLst/>
            </a:prstGeom>
            <a:solidFill>
              <a:srgbClr val="4D7F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800" dirty="0">
                  <a:cs typeface="+mn-ea"/>
                  <a:sym typeface="+mn-lt"/>
                </a:rPr>
                <a:t>3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3078568" y="2278204"/>
              <a:ext cx="2308860" cy="5655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dist" defTabSz="4572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说目标</a:t>
              </a:r>
            </a:p>
          </p:txBody>
        </p:sp>
      </p:grpSp>
      <p:grpSp>
        <p:nvGrpSpPr>
          <p:cNvPr id="24" name="稻壳儿_答辩小姐姐作品_5"/>
          <p:cNvGrpSpPr/>
          <p:nvPr/>
        </p:nvGrpSpPr>
        <p:grpSpPr>
          <a:xfrm>
            <a:off x="7166817" y="2720630"/>
            <a:ext cx="3304644" cy="639445"/>
            <a:chOff x="2082785" y="2278204"/>
            <a:chExt cx="3304644" cy="639849"/>
          </a:xfrm>
        </p:grpSpPr>
        <p:sp>
          <p:nvSpPr>
            <p:cNvPr id="25" name="椭圆 24"/>
            <p:cNvSpPr/>
            <p:nvPr/>
          </p:nvSpPr>
          <p:spPr>
            <a:xfrm>
              <a:off x="2082785" y="2340838"/>
              <a:ext cx="577215" cy="577215"/>
            </a:xfrm>
            <a:prstGeom prst="ellipse">
              <a:avLst/>
            </a:prstGeom>
            <a:solidFill>
              <a:srgbClr val="A263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800" dirty="0">
                  <a:cs typeface="+mn-ea"/>
                  <a:sym typeface="+mn-lt"/>
                </a:rPr>
                <a:t>4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3078569" y="2278204"/>
              <a:ext cx="2308860" cy="5655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dist" defTabSz="4572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800" b="1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说学情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8" name="稻壳儿_答辩小姐姐作品_6"/>
          <p:cNvSpPr txBox="1"/>
          <p:nvPr/>
        </p:nvSpPr>
        <p:spPr>
          <a:xfrm>
            <a:off x="3334385" y="653415"/>
            <a:ext cx="273304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7200" spc="800">
                <a:gradFill>
                  <a:gsLst>
                    <a:gs pos="0">
                      <a:srgbClr val="4D7F89"/>
                    </a:gs>
                    <a:gs pos="100000">
                      <a:srgbClr val="A2633C"/>
                    </a:gs>
                  </a:gsLst>
                  <a:lin ang="0" scaled="0"/>
                </a:gradFill>
                <a:latin typeface="杨任东竹石体-Regular" panose="02000000000000000000" pitchFamily="2" charset="-122"/>
                <a:ea typeface="杨任东竹石体-Regular" panose="02000000000000000000" pitchFamily="2" charset="-122"/>
                <a:cs typeface="阿里巴巴普惠体 R" panose="00020600040101010101" pitchFamily="18" charset="-122"/>
              </a:defRPr>
            </a:lvl1pPr>
          </a:lstStyle>
          <a:p>
            <a:r>
              <a:rPr lang="zh-CN" altLang="en-US" sz="9600" b="1" dirty="0">
                <a:latin typeface="+mn-lt"/>
                <a:ea typeface="+mn-ea"/>
                <a:cs typeface="+mn-ea"/>
                <a:sym typeface="+mn-lt"/>
              </a:rPr>
              <a:t>目</a:t>
            </a:r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  </a:t>
            </a:r>
            <a:endParaRPr lang="en-US" altLang="zh-CN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稻壳儿_答辩小姐姐作品_7"/>
          <p:cNvSpPr txBox="1"/>
          <p:nvPr/>
        </p:nvSpPr>
        <p:spPr>
          <a:xfrm>
            <a:off x="5415915" y="1853565"/>
            <a:ext cx="145224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7200" spc="800">
                <a:gradFill>
                  <a:gsLst>
                    <a:gs pos="0">
                      <a:srgbClr val="4D7F89"/>
                    </a:gs>
                    <a:gs pos="100000">
                      <a:srgbClr val="A2633C"/>
                    </a:gs>
                  </a:gsLst>
                  <a:lin ang="0" scaled="0"/>
                </a:gradFill>
                <a:latin typeface="杨任东竹石体-Regular" panose="02000000000000000000" pitchFamily="2" charset="-122"/>
                <a:ea typeface="杨任东竹石体-Regular" panose="02000000000000000000" pitchFamily="2" charset="-122"/>
                <a:cs typeface="阿里巴巴普惠体 R" panose="00020600040101010101" pitchFamily="18" charset="-122"/>
              </a:defRPr>
            </a:lvl1pPr>
          </a:lstStyle>
          <a:p>
            <a:r>
              <a:rPr lang="zh-CN" altLang="en-US" sz="9600" b="1" dirty="0">
                <a:latin typeface="+mn-lt"/>
                <a:ea typeface="+mn-ea"/>
                <a:cs typeface="+mn-ea"/>
                <a:sym typeface="+mn-lt"/>
              </a:rPr>
              <a:t>录</a:t>
            </a:r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  </a:t>
            </a:r>
            <a:endParaRPr lang="en-US" altLang="zh-CN" b="1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3" name="稻壳儿_答辩小姐姐作品_4"/>
          <p:cNvGrpSpPr/>
          <p:nvPr/>
        </p:nvGrpSpPr>
        <p:grpSpPr>
          <a:xfrm>
            <a:off x="7166817" y="3525810"/>
            <a:ext cx="3304644" cy="1038860"/>
            <a:chOff x="2082785" y="2278204"/>
            <a:chExt cx="3304643" cy="1039516"/>
          </a:xfrm>
        </p:grpSpPr>
        <p:sp>
          <p:nvSpPr>
            <p:cNvPr id="34" name="椭圆 33"/>
            <p:cNvSpPr/>
            <p:nvPr/>
          </p:nvSpPr>
          <p:spPr>
            <a:xfrm>
              <a:off x="2082785" y="2340838"/>
              <a:ext cx="577215" cy="577215"/>
            </a:xfrm>
            <a:prstGeom prst="ellipse">
              <a:avLst/>
            </a:prstGeom>
            <a:solidFill>
              <a:srgbClr val="4D7F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800" dirty="0">
                  <a:cs typeface="+mn-ea"/>
                  <a:sym typeface="+mn-lt"/>
                </a:rPr>
                <a:t>5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3078568" y="2278204"/>
              <a:ext cx="2308860" cy="10395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dist" defTabSz="4572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800" b="1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说重难点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dist" defTabSz="4572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6" name="稻壳儿_答辩小姐姐作品_5"/>
          <p:cNvGrpSpPr/>
          <p:nvPr/>
        </p:nvGrpSpPr>
        <p:grpSpPr>
          <a:xfrm>
            <a:off x="7166182" y="4330990"/>
            <a:ext cx="3304644" cy="639445"/>
            <a:chOff x="2082785" y="2278204"/>
            <a:chExt cx="3304644" cy="639849"/>
          </a:xfrm>
        </p:grpSpPr>
        <p:sp>
          <p:nvSpPr>
            <p:cNvPr id="37" name="椭圆 36"/>
            <p:cNvSpPr/>
            <p:nvPr/>
          </p:nvSpPr>
          <p:spPr>
            <a:xfrm>
              <a:off x="2082785" y="2340838"/>
              <a:ext cx="577215" cy="577215"/>
            </a:xfrm>
            <a:prstGeom prst="ellipse">
              <a:avLst/>
            </a:prstGeom>
            <a:solidFill>
              <a:srgbClr val="A263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800" dirty="0">
                  <a:cs typeface="+mn-ea"/>
                  <a:sym typeface="+mn-lt"/>
                </a:rPr>
                <a:t>6</a:t>
              </a:r>
            </a:p>
          </p:txBody>
        </p:sp>
        <p:sp>
          <p:nvSpPr>
            <p:cNvPr id="38" name="矩形 37"/>
            <p:cNvSpPr/>
            <p:nvPr/>
          </p:nvSpPr>
          <p:spPr>
            <a:xfrm>
              <a:off x="3078569" y="2278204"/>
              <a:ext cx="2308860" cy="5655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dist" defTabSz="4572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说程序</a:t>
              </a:r>
            </a:p>
          </p:txBody>
        </p:sp>
      </p:grpSp>
      <p:grpSp>
        <p:nvGrpSpPr>
          <p:cNvPr id="39" name="稻壳儿_答辩小姐姐作品_4"/>
          <p:cNvGrpSpPr/>
          <p:nvPr/>
        </p:nvGrpSpPr>
        <p:grpSpPr>
          <a:xfrm>
            <a:off x="7166182" y="5136170"/>
            <a:ext cx="3304644" cy="639445"/>
            <a:chOff x="2082785" y="2278204"/>
            <a:chExt cx="3304643" cy="639849"/>
          </a:xfrm>
        </p:grpSpPr>
        <p:sp>
          <p:nvSpPr>
            <p:cNvPr id="40" name="椭圆 39"/>
            <p:cNvSpPr/>
            <p:nvPr/>
          </p:nvSpPr>
          <p:spPr>
            <a:xfrm>
              <a:off x="2082785" y="2340838"/>
              <a:ext cx="577215" cy="577215"/>
            </a:xfrm>
            <a:prstGeom prst="ellipse">
              <a:avLst/>
            </a:prstGeom>
            <a:solidFill>
              <a:srgbClr val="4D7F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800" dirty="0">
                  <a:cs typeface="+mn-ea"/>
                  <a:sym typeface="+mn-lt"/>
                </a:rPr>
                <a:t>7</a:t>
              </a:r>
            </a:p>
          </p:txBody>
        </p:sp>
        <p:sp>
          <p:nvSpPr>
            <p:cNvPr id="41" name="矩形 40"/>
            <p:cNvSpPr/>
            <p:nvPr/>
          </p:nvSpPr>
          <p:spPr>
            <a:xfrm>
              <a:off x="3078568" y="2278204"/>
              <a:ext cx="2308860" cy="5655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dist" defTabSz="4572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说练习</a:t>
              </a:r>
              <a:endPara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2" name="稻壳儿_答辩小姐姐作品_5"/>
          <p:cNvGrpSpPr/>
          <p:nvPr/>
        </p:nvGrpSpPr>
        <p:grpSpPr>
          <a:xfrm>
            <a:off x="7166182" y="5941350"/>
            <a:ext cx="3304644" cy="639445"/>
            <a:chOff x="2082785" y="2278204"/>
            <a:chExt cx="3304644" cy="639849"/>
          </a:xfrm>
        </p:grpSpPr>
        <p:sp>
          <p:nvSpPr>
            <p:cNvPr id="43" name="椭圆 42"/>
            <p:cNvSpPr/>
            <p:nvPr/>
          </p:nvSpPr>
          <p:spPr>
            <a:xfrm>
              <a:off x="2082785" y="2340838"/>
              <a:ext cx="577215" cy="577215"/>
            </a:xfrm>
            <a:prstGeom prst="ellipse">
              <a:avLst/>
            </a:prstGeom>
            <a:solidFill>
              <a:srgbClr val="A263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800" dirty="0">
                  <a:cs typeface="+mn-ea"/>
                  <a:sym typeface="+mn-lt"/>
                </a:rPr>
                <a:t>8</a:t>
              </a:r>
            </a:p>
          </p:txBody>
        </p:sp>
        <p:sp>
          <p:nvSpPr>
            <p:cNvPr id="44" name="矩形 43"/>
            <p:cNvSpPr/>
            <p:nvPr/>
          </p:nvSpPr>
          <p:spPr>
            <a:xfrm>
              <a:off x="3078569" y="2278204"/>
              <a:ext cx="2308860" cy="5655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dist" defTabSz="4572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说板书</a:t>
              </a: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稻壳儿_答辩小姐姐作品_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稻壳儿_答辩小姐姐作品_2"/>
          <p:cNvSpPr/>
          <p:nvPr/>
        </p:nvSpPr>
        <p:spPr>
          <a:xfrm>
            <a:off x="4624705" y="567055"/>
            <a:ext cx="3622040" cy="8299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800" spc="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说课题</a:t>
            </a:r>
          </a:p>
        </p:txBody>
      </p:sp>
      <p:sp>
        <p:nvSpPr>
          <p:cNvPr id="4" name="稻壳儿_答辩小姐姐作品_3"/>
          <p:cNvSpPr/>
          <p:nvPr/>
        </p:nvSpPr>
        <p:spPr>
          <a:xfrm flipH="1">
            <a:off x="986971" y="2211019"/>
            <a:ext cx="10668000" cy="954107"/>
          </a:xfrm>
          <a:prstGeom prst="rect">
            <a:avLst/>
          </a:prstGeom>
          <a:solidFill>
            <a:schemeClr val="bg1"/>
          </a:solidFill>
          <a:effectLst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zh-CN" sz="2400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400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zh-CN" sz="2800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</a:t>
            </a:r>
            <a:r>
              <a:rPr lang="zh-CN" altLang="en-US" sz="2800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分数基本性质</a:t>
            </a:r>
            <a:r>
              <a:rPr lang="zh-CN" altLang="zh-CN" sz="2800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》</a:t>
            </a:r>
            <a:r>
              <a:rPr lang="zh-CN" altLang="zh-CN" sz="2800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是北师大版小学</a:t>
            </a:r>
            <a:r>
              <a:rPr lang="zh-CN" altLang="zh-CN" sz="2800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数学</a:t>
            </a:r>
            <a:r>
              <a:rPr lang="zh-CN" altLang="en-US" sz="2800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五</a:t>
            </a:r>
            <a:r>
              <a:rPr lang="zh-CN" altLang="zh-CN" sz="2800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年级</a:t>
            </a:r>
            <a:r>
              <a:rPr lang="zh-CN" altLang="zh-CN" sz="2800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上册</a:t>
            </a:r>
            <a:r>
              <a:rPr lang="zh-CN" altLang="zh-CN" sz="2800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</a:t>
            </a:r>
            <a:r>
              <a:rPr lang="en-US" altLang="zh-CN" sz="2800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72</a:t>
            </a:r>
            <a:r>
              <a:rPr lang="zh-CN" altLang="zh-CN" sz="2800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800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73</a:t>
            </a:r>
            <a:r>
              <a:rPr lang="zh-CN" altLang="zh-CN" sz="2800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页</a:t>
            </a:r>
            <a:r>
              <a:rPr lang="zh-CN" altLang="zh-CN" sz="2800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的内容。</a:t>
            </a:r>
            <a:endParaRPr lang="zh-CN" altLang="zh-CN" sz="2800" kern="100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稻壳儿_答辩小姐姐作品_4"/>
          <p:cNvSpPr txBox="1"/>
          <p:nvPr/>
        </p:nvSpPr>
        <p:spPr>
          <a:xfrm>
            <a:off x="1153992" y="320524"/>
            <a:ext cx="14934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7200" spc="800">
                <a:gradFill>
                  <a:gsLst>
                    <a:gs pos="0">
                      <a:srgbClr val="4D7F89"/>
                    </a:gs>
                    <a:gs pos="100000">
                      <a:srgbClr val="A2633C"/>
                    </a:gs>
                  </a:gsLst>
                  <a:lin ang="0" scaled="0"/>
                </a:gradFill>
                <a:latin typeface="杨任东竹石体-Regular" panose="02000000000000000000" pitchFamily="2" charset="-122"/>
                <a:ea typeface="杨任东竹石体-Regular" panose="02000000000000000000" pitchFamily="2" charset="-122"/>
                <a:cs typeface="阿里巴巴普惠体 R" panose="00020600040101010101" pitchFamily="18" charset="-122"/>
              </a:defRPr>
            </a:lvl1pPr>
          </a:lstStyle>
          <a:p>
            <a:r>
              <a:rPr lang="en-US" altLang="zh-CN" sz="8000" dirty="0"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80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稻壳儿_答辩小姐姐作品_1"/>
          <p:cNvSpPr/>
          <p:nvPr/>
        </p:nvSpPr>
        <p:spPr>
          <a:xfrm>
            <a:off x="690442" y="348339"/>
            <a:ext cx="10732302" cy="57984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稻壳儿_答辩小姐姐作品_2"/>
          <p:cNvSpPr/>
          <p:nvPr/>
        </p:nvSpPr>
        <p:spPr>
          <a:xfrm>
            <a:off x="4284980" y="525145"/>
            <a:ext cx="3622040" cy="8299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800" spc="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说教材</a:t>
            </a:r>
          </a:p>
        </p:txBody>
      </p:sp>
      <p:sp>
        <p:nvSpPr>
          <p:cNvPr id="5" name="稻壳儿_答辩小姐姐作品_4"/>
          <p:cNvSpPr txBox="1"/>
          <p:nvPr/>
        </p:nvSpPr>
        <p:spPr>
          <a:xfrm>
            <a:off x="690442" y="279249"/>
            <a:ext cx="1493466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7200" spc="800">
                <a:gradFill>
                  <a:gsLst>
                    <a:gs pos="0">
                      <a:srgbClr val="4D7F89"/>
                    </a:gs>
                    <a:gs pos="100000">
                      <a:srgbClr val="A2633C"/>
                    </a:gs>
                  </a:gsLst>
                  <a:lin ang="0" scaled="0"/>
                </a:gradFill>
                <a:latin typeface="杨任东竹石体-Regular" panose="02000000000000000000" pitchFamily="2" charset="-122"/>
                <a:ea typeface="杨任东竹石体-Regular" panose="02000000000000000000" pitchFamily="2" charset="-122"/>
                <a:cs typeface="阿里巴巴普惠体 R" panose="00020600040101010101" pitchFamily="18" charset="-122"/>
              </a:defRPr>
            </a:lvl1pPr>
          </a:lstStyle>
          <a:p>
            <a:r>
              <a:rPr lang="en-US" altLang="zh-CN" sz="8000" dirty="0"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80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稻壳儿_答辩小姐姐作品_6"/>
          <p:cNvSpPr/>
          <p:nvPr/>
        </p:nvSpPr>
        <p:spPr>
          <a:xfrm>
            <a:off x="1016000" y="899886"/>
            <a:ext cx="10406744" cy="505895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 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</a:p>
          <a:p>
            <a:pPr lvl="0"/>
            <a:r>
              <a:rPr lang="en-US" altLang="zh-CN" sz="2400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zh-CN" sz="2400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本内容</a:t>
            </a:r>
            <a:r>
              <a:rPr lang="zh-CN" altLang="zh-CN" sz="2400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是</a:t>
            </a:r>
            <a:r>
              <a:rPr lang="zh-CN" altLang="en-US" sz="2400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学习分数基本性质，是在学习了分数与除法的关系，理解分数意义的基础上进行教学的，是今后学习约分</a:t>
            </a:r>
            <a:r>
              <a:rPr lang="zh-CN" altLang="en-US" sz="2400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zh-CN" altLang="en-US" sz="2400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通分的基础</a:t>
            </a:r>
            <a:r>
              <a:rPr lang="zh-CN" altLang="zh-CN" sz="2400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r>
              <a:rPr lang="zh-CN" altLang="en-US" sz="2400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教材中通过分数的意义引出了一组相等的分数，从几何直观的角度探索分数基本性质，以利于学生更好地理解和掌握知识。</a:t>
            </a:r>
            <a:endParaRPr lang="en-US" altLang="zh-CN" sz="2400" kern="1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/>
            <a:endParaRPr lang="en-US" altLang="zh-CN" sz="2400" kern="1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/>
            <a:endParaRPr lang="en-US" altLang="zh-CN" sz="2400" kern="1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/>
            <a:endParaRPr lang="zh-CN" altLang="zh-CN" sz="2400" kern="1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  <p:bldP spid="6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稻壳儿_答辩小姐姐作品_4"/>
          <p:cNvSpPr/>
          <p:nvPr/>
        </p:nvSpPr>
        <p:spPr>
          <a:xfrm>
            <a:off x="1423035" y="1778000"/>
            <a:ext cx="1894205" cy="5835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知识目标</a:t>
            </a:r>
          </a:p>
        </p:txBody>
      </p:sp>
      <p:sp>
        <p:nvSpPr>
          <p:cNvPr id="8" name="稻壳儿_答辩小姐姐作品_5"/>
          <p:cNvSpPr/>
          <p:nvPr/>
        </p:nvSpPr>
        <p:spPr>
          <a:xfrm flipH="1">
            <a:off x="449943" y="2707640"/>
            <a:ext cx="3873137" cy="1323439"/>
          </a:xfrm>
          <a:prstGeom prst="rect">
            <a:avLst/>
          </a:prstGeom>
          <a:noFill/>
          <a:ln>
            <a:noFill/>
          </a:ln>
          <a:effectLst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0"/>
              </a:spcAft>
            </a:pPr>
            <a:r>
              <a:rPr lang="en-US" altLang="zh-CN" sz="2000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000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zh-CN" altLang="zh-CN" sz="2000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经历</a:t>
            </a:r>
            <a:r>
              <a:rPr lang="zh-CN" altLang="en-US" sz="2000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探索分数基本性质的过程，理解和理解分数的基本性质。</a:t>
            </a:r>
            <a:endParaRPr lang="en-US" altLang="zh-CN" sz="2000" kern="1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000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、能运用分数的基本性质，解决分数的基本性质，解决有关问题。</a:t>
            </a:r>
            <a:endParaRPr lang="zh-CN" altLang="zh-CN" sz="2000" kern="1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5" name="稻壳儿_答辩小姐姐作品_11"/>
          <p:cNvSpPr/>
          <p:nvPr/>
        </p:nvSpPr>
        <p:spPr>
          <a:xfrm flipH="1">
            <a:off x="4634865" y="2691130"/>
            <a:ext cx="3319780" cy="1569660"/>
          </a:xfrm>
          <a:prstGeom prst="rect">
            <a:avLst/>
          </a:prstGeom>
          <a:noFill/>
          <a:effectLst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accent2">
                    <a:lumMod val="50000"/>
                  </a:schemeClr>
                </a:solidFill>
                <a:cs typeface="+mn-ea"/>
                <a:sym typeface="+mn-lt"/>
              </a:rPr>
              <a:t>让</a:t>
            </a:r>
            <a:r>
              <a:rPr lang="zh-CN" altLang="en-US" sz="1600" b="1" dirty="0" smtClean="0">
                <a:solidFill>
                  <a:schemeClr val="accent2">
                    <a:lumMod val="50000"/>
                  </a:schemeClr>
                </a:solidFill>
                <a:cs typeface="+mn-ea"/>
                <a:sym typeface="+mn-lt"/>
              </a:rPr>
              <a:t>学生经历探索分数基本性质的过程，培养学生观察、操作、比较、分析、讨论、概括的能力。</a:t>
            </a:r>
            <a:endParaRPr lang="zh-CN" altLang="zh-CN" sz="1600" b="1" kern="100" dirty="0">
              <a:solidFill>
                <a:schemeClr val="accent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50000"/>
              </a:lnSpc>
              <a:defRPr/>
            </a:pPr>
            <a:endParaRPr lang="en-US" altLang="zh-CN" sz="1600" b="1" dirty="0">
              <a:solidFill>
                <a:srgbClr val="A2633C"/>
              </a:solidFill>
              <a:cs typeface="+mn-ea"/>
              <a:sym typeface="+mn-lt"/>
            </a:endParaRPr>
          </a:p>
        </p:txBody>
      </p:sp>
      <p:sp>
        <p:nvSpPr>
          <p:cNvPr id="20" name="稻壳儿_答辩小姐姐作品_16"/>
          <p:cNvSpPr/>
          <p:nvPr/>
        </p:nvSpPr>
        <p:spPr>
          <a:xfrm>
            <a:off x="8919210" y="1778000"/>
            <a:ext cx="1870075" cy="5835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情感目标</a:t>
            </a:r>
          </a:p>
        </p:txBody>
      </p:sp>
      <p:sp>
        <p:nvSpPr>
          <p:cNvPr id="21" name="稻壳儿_答辩小姐姐作品_17"/>
          <p:cNvSpPr/>
          <p:nvPr/>
        </p:nvSpPr>
        <p:spPr>
          <a:xfrm flipH="1">
            <a:off x="8756015" y="2707640"/>
            <a:ext cx="3288665" cy="923330"/>
          </a:xfrm>
          <a:prstGeom prst="rect">
            <a:avLst/>
          </a:prstGeom>
          <a:effectLst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/>
            <a:r>
              <a:rPr lang="zh-CN" altLang="en-US" b="1" kern="100" dirty="0">
                <a:solidFill>
                  <a:schemeClr val="bg2">
                    <a:lumMod val="1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使</a:t>
            </a:r>
            <a:r>
              <a:rPr lang="zh-CN" altLang="en-US" b="1" kern="100" dirty="0" smtClean="0">
                <a:solidFill>
                  <a:schemeClr val="bg2">
                    <a:lumMod val="1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学生经历观察、操作和讨论等学习活动，体验数学学习的乐趣。</a:t>
            </a:r>
            <a:endParaRPr lang="zh-CN" altLang="en-US" sz="1600" b="1" dirty="0">
              <a:solidFill>
                <a:srgbClr val="4D7F89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稻壳儿_答辩小姐姐作品_4"/>
          <p:cNvSpPr txBox="1"/>
          <p:nvPr/>
        </p:nvSpPr>
        <p:spPr>
          <a:xfrm>
            <a:off x="1153992" y="320524"/>
            <a:ext cx="14934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7200" spc="800">
                <a:gradFill>
                  <a:gsLst>
                    <a:gs pos="0">
                      <a:srgbClr val="4D7F89"/>
                    </a:gs>
                    <a:gs pos="100000">
                      <a:srgbClr val="A2633C"/>
                    </a:gs>
                  </a:gsLst>
                  <a:lin ang="0" scaled="0"/>
                </a:gradFill>
                <a:latin typeface="杨任东竹石体-Regular" panose="02000000000000000000" pitchFamily="2" charset="-122"/>
                <a:ea typeface="杨任东竹石体-Regular" panose="02000000000000000000" pitchFamily="2" charset="-122"/>
                <a:cs typeface="阿里巴巴普惠体 R" panose="00020600040101010101" pitchFamily="18" charset="-122"/>
              </a:defRPr>
            </a:lvl1pPr>
          </a:lstStyle>
          <a:p>
            <a:r>
              <a:rPr lang="en-US" altLang="zh-CN" sz="8000" dirty="0"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80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稻壳儿_答辩小姐姐作品_2"/>
          <p:cNvSpPr/>
          <p:nvPr/>
        </p:nvSpPr>
        <p:spPr>
          <a:xfrm>
            <a:off x="4490720" y="566420"/>
            <a:ext cx="3622040" cy="8299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800" spc="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说目标</a:t>
            </a:r>
            <a:endParaRPr lang="en-US" altLang="zh-CN" sz="4800" spc="8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稻壳儿_答辩小姐姐作品_16"/>
          <p:cNvSpPr/>
          <p:nvPr/>
        </p:nvSpPr>
        <p:spPr>
          <a:xfrm>
            <a:off x="5148580" y="1778000"/>
            <a:ext cx="1938655" cy="5835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能力目标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15" grpId="0"/>
      <p:bldP spid="20" grpId="0" bldLvl="0" animBg="1"/>
      <p:bldP spid="21" grpId="0"/>
      <p:bldP spid="9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稻壳儿_答辩小姐姐作品_1"/>
          <p:cNvSpPr/>
          <p:nvPr/>
        </p:nvSpPr>
        <p:spPr>
          <a:xfrm>
            <a:off x="313902" y="525145"/>
            <a:ext cx="11761984" cy="5048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稻壳儿_答辩小姐姐作品_2"/>
          <p:cNvSpPr txBox="1"/>
          <p:nvPr/>
        </p:nvSpPr>
        <p:spPr>
          <a:xfrm>
            <a:off x="1483995" y="1601470"/>
            <a:ext cx="2912745" cy="7308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>
              <a:defRPr sz="2800">
                <a:gradFill flip="none" rotWithShape="1">
                  <a:gsLst>
                    <a:gs pos="100000">
                      <a:srgbClr val="CD34FB"/>
                    </a:gs>
                    <a:gs pos="50000">
                      <a:srgbClr val="1D50F4"/>
                    </a:gs>
                    <a:gs pos="0">
                      <a:srgbClr val="28E5FD"/>
                    </a:gs>
                  </a:gsLst>
                  <a:lin ang="0" scaled="1"/>
                  <a:tileRect/>
                </a:gradFill>
                <a:latin typeface="Aaargh" panose="00000400000000000000" pitchFamily="2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solidFill>
                  <a:srgbClr val="4D7F89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+mn-lt"/>
                <a:cs typeface="+mn-ea"/>
                <a:sym typeface="+mn-lt"/>
              </a:rPr>
              <a:t>一般学情</a:t>
            </a:r>
          </a:p>
        </p:txBody>
      </p:sp>
      <p:sp>
        <p:nvSpPr>
          <p:cNvPr id="3" name="稻壳儿_答辩小姐姐作品_3"/>
          <p:cNvSpPr txBox="1"/>
          <p:nvPr/>
        </p:nvSpPr>
        <p:spPr>
          <a:xfrm>
            <a:off x="831850" y="2633980"/>
            <a:ext cx="509016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   </a:t>
            </a:r>
            <a:r>
              <a:rPr lang="zh-CN" altLang="en-US" sz="2000" noProof="0" dirty="0" smtClean="0">
                <a:solidFill>
                  <a:srgbClr val="E7E6E6">
                    <a:lumMod val="25000"/>
                  </a:srgbClr>
                </a:solidFill>
                <a:ea typeface="宋体" panose="02010600030101010101" pitchFamily="2" charset="-122"/>
                <a:cs typeface="+mn-ea"/>
                <a:sym typeface="+mn-lt"/>
              </a:rPr>
              <a:t>学生已经经历过商不变这样类似的规律</a:t>
            </a:r>
            <a:r>
              <a:rPr lang="zh-CN" altLang="en-US" sz="2000" dirty="0" smtClean="0">
                <a:solidFill>
                  <a:srgbClr val="E7E6E6">
                    <a:lumMod val="25000"/>
                  </a:srgbClr>
                </a:solidFill>
                <a:ea typeface="宋体" panose="02010600030101010101" pitchFamily="2" charset="-122"/>
                <a:cs typeface="+mn-ea"/>
                <a:sym typeface="+mn-lt"/>
              </a:rPr>
              <a:t>，</a:t>
            </a:r>
            <a:r>
              <a:rPr lang="zh-CN" altLang="en-US" sz="2000" dirty="0">
                <a:solidFill>
                  <a:srgbClr val="E7E6E6">
                    <a:lumMod val="25000"/>
                  </a:srgbClr>
                </a:solidFill>
                <a:ea typeface="宋体" panose="02010600030101010101" pitchFamily="2" charset="-122"/>
                <a:cs typeface="+mn-ea"/>
                <a:sym typeface="+mn-lt"/>
              </a:rPr>
              <a:t>并有一些相关的活动经验。但</a:t>
            </a:r>
            <a:r>
              <a:rPr lang="zh-CN" altLang="en-US" sz="2000" dirty="0" smtClean="0">
                <a:solidFill>
                  <a:srgbClr val="E7E6E6">
                    <a:lumMod val="25000"/>
                  </a:srgbClr>
                </a:solidFill>
                <a:ea typeface="宋体" panose="02010600030101010101" pitchFamily="2" charset="-122"/>
                <a:cs typeface="+mn-ea"/>
                <a:sym typeface="+mn-lt"/>
              </a:rPr>
              <a:t>学生对规律的</a:t>
            </a:r>
            <a:r>
              <a:rPr lang="zh-CN" altLang="en-US" sz="2000" dirty="0">
                <a:solidFill>
                  <a:srgbClr val="E7E6E6">
                    <a:lumMod val="25000"/>
                  </a:srgbClr>
                </a:solidFill>
                <a:ea typeface="宋体" panose="02010600030101010101" pitchFamily="2" charset="-122"/>
                <a:cs typeface="+mn-ea"/>
                <a:sym typeface="+mn-lt"/>
              </a:rPr>
              <a:t>理解仅仅停留在形式上。学生喜欢探索有趣的、自己熟悉的有挑战性的问题，喜欢探究的、合作的学习方式</a:t>
            </a:r>
            <a:r>
              <a:rPr lang="zh-CN" altLang="en-US" sz="2000" dirty="0" smtClean="0">
                <a:solidFill>
                  <a:srgbClr val="E7E6E6">
                    <a:lumMod val="25000"/>
                  </a:srgbClr>
                </a:solidFill>
                <a:ea typeface="宋体" panose="02010600030101010101" pitchFamily="2" charset="-122"/>
                <a:cs typeface="+mn-ea"/>
                <a:sym typeface="+mn-lt"/>
              </a:rPr>
              <a:t>，五年级</a:t>
            </a:r>
            <a:r>
              <a:rPr lang="zh-CN" altLang="en-US" sz="2000" dirty="0">
                <a:solidFill>
                  <a:srgbClr val="E7E6E6">
                    <a:lumMod val="25000"/>
                  </a:srgbClr>
                </a:solidFill>
                <a:ea typeface="宋体" panose="02010600030101010101" pitchFamily="2" charset="-122"/>
                <a:cs typeface="+mn-ea"/>
                <a:sym typeface="+mn-lt"/>
              </a:rPr>
              <a:t>的学生已经有一定的自主探究、小组合作学习的经验。</a:t>
            </a:r>
            <a:endParaRPr kumimoji="0" lang="zh-CN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9" name="稻壳儿_答辩小姐姐作品_4"/>
          <p:cNvSpPr txBox="1"/>
          <p:nvPr/>
        </p:nvSpPr>
        <p:spPr>
          <a:xfrm>
            <a:off x="7253605" y="1601470"/>
            <a:ext cx="3160395" cy="7308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defPPr>
              <a:defRPr lang="zh-CN"/>
            </a:defPPr>
            <a:lvl1pPr>
              <a:defRPr sz="2800">
                <a:gradFill flip="none" rotWithShape="1">
                  <a:gsLst>
                    <a:gs pos="100000">
                      <a:srgbClr val="CD34FB"/>
                    </a:gs>
                    <a:gs pos="50000">
                      <a:srgbClr val="1D50F4"/>
                    </a:gs>
                    <a:gs pos="0">
                      <a:srgbClr val="28E5FD"/>
                    </a:gs>
                  </a:gsLst>
                  <a:lin ang="0" scaled="1"/>
                  <a:tileRect/>
                </a:gradFill>
                <a:latin typeface="Aaargh" panose="00000400000000000000" pitchFamily="2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solidFill>
                  <a:srgbClr val="A2633C"/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我班学情</a:t>
            </a:r>
          </a:p>
        </p:txBody>
      </p:sp>
      <p:sp>
        <p:nvSpPr>
          <p:cNvPr id="4" name="稻壳儿_答辩小姐姐作品_2"/>
          <p:cNvSpPr/>
          <p:nvPr/>
        </p:nvSpPr>
        <p:spPr>
          <a:xfrm>
            <a:off x="4284980" y="525145"/>
            <a:ext cx="3622040" cy="8299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800" spc="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说学情</a:t>
            </a:r>
          </a:p>
        </p:txBody>
      </p:sp>
      <p:sp>
        <p:nvSpPr>
          <p:cNvPr id="5" name="稻壳儿_答辩小姐姐作品_4"/>
          <p:cNvSpPr txBox="1"/>
          <p:nvPr/>
        </p:nvSpPr>
        <p:spPr>
          <a:xfrm>
            <a:off x="690442" y="279249"/>
            <a:ext cx="1493466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7200" spc="800">
                <a:gradFill>
                  <a:gsLst>
                    <a:gs pos="0">
                      <a:srgbClr val="4D7F89"/>
                    </a:gs>
                    <a:gs pos="100000">
                      <a:srgbClr val="A2633C"/>
                    </a:gs>
                  </a:gsLst>
                  <a:lin ang="0" scaled="0"/>
                </a:gradFill>
                <a:latin typeface="杨任东竹石体-Regular" panose="02000000000000000000" pitchFamily="2" charset="-122"/>
                <a:ea typeface="杨任东竹石体-Regular" panose="02000000000000000000" pitchFamily="2" charset="-122"/>
                <a:cs typeface="阿里巴巴普惠体 R" panose="00020600040101010101" pitchFamily="18" charset="-122"/>
              </a:defRPr>
            </a:lvl1pPr>
          </a:lstStyle>
          <a:p>
            <a:r>
              <a:rPr lang="en-US" altLang="zh-CN" sz="8000" dirty="0">
                <a:latin typeface="+mn-lt"/>
                <a:ea typeface="+mn-ea"/>
                <a:cs typeface="+mn-ea"/>
                <a:sym typeface="+mn-lt"/>
              </a:rPr>
              <a:t>0</a:t>
            </a:r>
            <a:r>
              <a:rPr lang="en-US" sz="8000" dirty="0">
                <a:latin typeface="+mn-lt"/>
                <a:ea typeface="+mn-ea"/>
                <a:cs typeface="+mn-ea"/>
                <a:sym typeface="+mn-lt"/>
              </a:rPr>
              <a:t>4</a:t>
            </a:r>
          </a:p>
        </p:txBody>
      </p:sp>
      <p:sp>
        <p:nvSpPr>
          <p:cNvPr id="6" name="稻壳儿_答辩小姐姐作品_3"/>
          <p:cNvSpPr txBox="1"/>
          <p:nvPr/>
        </p:nvSpPr>
        <p:spPr>
          <a:xfrm>
            <a:off x="6788785" y="2633980"/>
            <a:ext cx="5090160" cy="2091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2000" dirty="0">
                <a:solidFill>
                  <a:srgbClr val="E7E6E6">
                    <a:lumMod val="25000"/>
                  </a:srgbClr>
                </a:solidFill>
                <a:ea typeface="宋体" panose="02010600030101010101" pitchFamily="2" charset="-122"/>
                <a:cs typeface="+mn-ea"/>
                <a:sym typeface="+mn-lt"/>
              </a:rPr>
              <a:t>虽然本班学生也具备了一定的知识基础和方法基础，但我发现学生画图的能力和分析问题的能力较差，在分析、归纳、总结方面还存在一些问题，</a:t>
            </a:r>
            <a:r>
              <a:rPr lang="zh-CN" altLang="en-US" sz="2000">
                <a:solidFill>
                  <a:srgbClr val="E7E6E6">
                    <a:lumMod val="25000"/>
                  </a:srgbClr>
                </a:solidFill>
                <a:ea typeface="宋体" panose="02010600030101010101" pitchFamily="2" charset="-122"/>
                <a:cs typeface="+mn-ea"/>
                <a:sym typeface="+mn-lt"/>
              </a:rPr>
              <a:t>对</a:t>
            </a:r>
            <a:r>
              <a:rPr lang="zh-CN" altLang="en-US" sz="2000" smtClean="0">
                <a:solidFill>
                  <a:srgbClr val="E7E6E6">
                    <a:lumMod val="25000"/>
                  </a:srgbClr>
                </a:solidFill>
                <a:ea typeface="宋体" panose="02010600030101010101" pitchFamily="2" charset="-122"/>
                <a:cs typeface="+mn-ea"/>
                <a:sym typeface="+mn-lt"/>
              </a:rPr>
              <a:t>分数与除法</a:t>
            </a:r>
            <a:r>
              <a:rPr lang="zh-CN" altLang="en-US" sz="2000" dirty="0">
                <a:solidFill>
                  <a:srgbClr val="E7E6E6">
                    <a:lumMod val="25000"/>
                  </a:srgbClr>
                </a:solidFill>
                <a:ea typeface="宋体" panose="02010600030101010101" pitchFamily="2" charset="-122"/>
                <a:cs typeface="+mn-ea"/>
                <a:sym typeface="+mn-lt"/>
              </a:rPr>
              <a:t>的互化还不太熟练。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稻壳儿_答辩小姐姐作品_1"/>
          <p:cNvSpPr/>
          <p:nvPr/>
        </p:nvSpPr>
        <p:spPr>
          <a:xfrm>
            <a:off x="97367" y="1820545"/>
            <a:ext cx="11565466" cy="6248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稻壳儿_答辩小姐姐作品_2"/>
          <p:cNvSpPr/>
          <p:nvPr/>
        </p:nvSpPr>
        <p:spPr>
          <a:xfrm>
            <a:off x="1472565" y="1932940"/>
            <a:ext cx="855980" cy="741045"/>
          </a:xfrm>
          <a:prstGeom prst="roundRect">
            <a:avLst/>
          </a:prstGeom>
          <a:noFill/>
          <a:ln w="25400">
            <a:solidFill>
              <a:srgbClr val="A2633C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稻壳儿_答辩小姐姐作品_4"/>
          <p:cNvSpPr txBox="1"/>
          <p:nvPr/>
        </p:nvSpPr>
        <p:spPr>
          <a:xfrm>
            <a:off x="1153992" y="320524"/>
            <a:ext cx="1493466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7200" spc="800">
                <a:gradFill>
                  <a:gsLst>
                    <a:gs pos="0">
                      <a:srgbClr val="4D7F89"/>
                    </a:gs>
                    <a:gs pos="100000">
                      <a:srgbClr val="A2633C"/>
                    </a:gs>
                  </a:gsLst>
                  <a:lin ang="0" scaled="0"/>
                </a:gradFill>
                <a:latin typeface="杨任东竹石体-Regular" panose="02000000000000000000" pitchFamily="2" charset="-122"/>
                <a:ea typeface="杨任东竹石体-Regular" panose="02000000000000000000" pitchFamily="2" charset="-122"/>
                <a:cs typeface="阿里巴巴普惠体 R" panose="00020600040101010101" pitchFamily="18" charset="-122"/>
              </a:defRPr>
            </a:lvl1pPr>
          </a:lstStyle>
          <a:p>
            <a:r>
              <a:rPr lang="en-US" altLang="zh-CN" sz="8000" dirty="0">
                <a:latin typeface="+mn-lt"/>
                <a:ea typeface="+mn-ea"/>
                <a:cs typeface="+mn-ea"/>
                <a:sym typeface="+mn-lt"/>
              </a:rPr>
              <a:t>0</a:t>
            </a:r>
            <a:r>
              <a:rPr lang="en-US" sz="8000" dirty="0">
                <a:latin typeface="+mn-lt"/>
                <a:ea typeface="+mn-ea"/>
                <a:cs typeface="+mn-ea"/>
                <a:sym typeface="+mn-lt"/>
              </a:rPr>
              <a:t>5</a:t>
            </a:r>
          </a:p>
        </p:txBody>
      </p:sp>
      <p:sp>
        <p:nvSpPr>
          <p:cNvPr id="2" name="稻壳儿_答辩小姐姐作品_2"/>
          <p:cNvSpPr/>
          <p:nvPr/>
        </p:nvSpPr>
        <p:spPr>
          <a:xfrm>
            <a:off x="1472565" y="4694555"/>
            <a:ext cx="855980" cy="817880"/>
          </a:xfrm>
          <a:prstGeom prst="roundRect">
            <a:avLst/>
          </a:prstGeom>
          <a:noFill/>
          <a:ln w="25400">
            <a:solidFill>
              <a:srgbClr val="A2633C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稻壳儿_答辩小姐姐作品_2"/>
          <p:cNvSpPr/>
          <p:nvPr/>
        </p:nvSpPr>
        <p:spPr>
          <a:xfrm>
            <a:off x="4284980" y="525145"/>
            <a:ext cx="3622040" cy="8299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800" spc="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说重难点</a:t>
            </a:r>
            <a:endParaRPr lang="en-US" altLang="zh-CN" sz="4800" spc="8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文本框 28"/>
          <p:cNvSpPr txBox="1"/>
          <p:nvPr/>
        </p:nvSpPr>
        <p:spPr>
          <a:xfrm>
            <a:off x="2927350" y="1820545"/>
            <a:ext cx="8484870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教学重点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：</a:t>
            </a: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理解和掌握分数的基本性质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b="1" dirty="0">
                <a:solidFill>
                  <a:srgbClr val="0070C0"/>
                </a:solidFill>
                <a:ea typeface="宋体" panose="02010600030101010101" pitchFamily="2" charset="-122"/>
                <a:cs typeface="+mn-ea"/>
                <a:sym typeface="+mn-lt"/>
              </a:rPr>
              <a:t>                 </a:t>
            </a:r>
            <a:endParaRPr lang="en-US" altLang="zh-CN" sz="2000" b="1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  <a:p>
            <a:pPr lvl="0">
              <a:lnSpc>
                <a:spcPct val="130000"/>
              </a:lnSpc>
              <a:defRPr/>
            </a:pPr>
            <a:r>
              <a:rPr kumimoji="0" lang="en-US" altLang="zh-CN" sz="2000" b="1" i="0" u="none" strike="noStrike" kern="1200" cap="none" spc="0" normalizeH="0" baseline="0" dirty="0">
                <a:solidFill>
                  <a:srgbClr val="0070C0"/>
                </a:solidFill>
                <a:ea typeface="宋体" panose="02010600030101010101" pitchFamily="2" charset="-122"/>
                <a:cs typeface="+mn-ea"/>
                <a:sym typeface="+mn-lt"/>
              </a:rPr>
              <a:t>  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为了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突出重点，</a:t>
            </a:r>
            <a:r>
              <a:rPr lang="zh-CN" altLang="zh-CN" sz="2000" kern="100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让</a:t>
            </a:r>
            <a:r>
              <a:rPr lang="zh-CN" altLang="zh-CN" sz="2000" kern="100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学生经历从具体情境</a:t>
            </a:r>
            <a:r>
              <a:rPr lang="zh-CN" altLang="zh-CN" sz="2000" kern="100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中</a:t>
            </a:r>
            <a:r>
              <a:rPr lang="zh-CN" altLang="en-US" sz="2000" kern="100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归纳概括</a:t>
            </a:r>
            <a:r>
              <a:rPr lang="zh-CN" altLang="zh-CN" sz="2000" kern="100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出</a:t>
            </a:r>
            <a:r>
              <a:rPr lang="zh-CN" altLang="en-US" sz="2000" kern="100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分数基本性质</a:t>
            </a:r>
            <a:r>
              <a:rPr lang="zh-CN" altLang="zh-CN" sz="2000" kern="100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的</a:t>
            </a:r>
            <a:r>
              <a:rPr lang="zh-CN" altLang="zh-CN" sz="2000" kern="100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过程</a:t>
            </a:r>
            <a:r>
              <a:rPr lang="zh-CN" altLang="zh-CN" sz="2000" kern="100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en-US" sz="2000" kern="100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理解分数的基本性质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。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课堂练习中，再次设计类似的题目及时进行巩固练习，目的是让学生能熟练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掌握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ea typeface="宋体" panose="02010600030101010101" pitchFamily="2" charset="-122"/>
                <a:cs typeface="+mn-ea"/>
                <a:sym typeface="+mn-lt"/>
              </a:rPr>
              <a:t>分数的基本性质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。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同时在此过程中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训练分析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问题的能力。</a:t>
            </a:r>
          </a:p>
        </p:txBody>
      </p:sp>
      <p:sp>
        <p:nvSpPr>
          <p:cNvPr id="10" name="文本框 28"/>
          <p:cNvSpPr txBox="1"/>
          <p:nvPr/>
        </p:nvSpPr>
        <p:spPr>
          <a:xfrm>
            <a:off x="2927985" y="4857750"/>
            <a:ext cx="8484870" cy="169277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教学难点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：</a:t>
            </a:r>
            <a:r>
              <a:rPr lang="zh-CN" altLang="en-US" sz="2000" b="1" dirty="0" smtClean="0">
                <a:solidFill>
                  <a:srgbClr val="0070C0"/>
                </a:solidFill>
                <a:ea typeface="宋体" panose="02010600030101010101" pitchFamily="2" charset="-122"/>
                <a:cs typeface="+mn-ea"/>
                <a:sym typeface="+mn-lt"/>
              </a:rPr>
              <a:t>归纳和应用分数的基本性质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。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  <a:p>
            <a:pPr marL="0" marR="0" lvl="0" indent="0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b="1" dirty="0">
                <a:solidFill>
                  <a:srgbClr val="0070C0"/>
                </a:solidFill>
                <a:ea typeface="宋体" panose="02010600030101010101" pitchFamily="2" charset="-122"/>
                <a:cs typeface="+mn-ea"/>
                <a:sym typeface="+mn-lt"/>
              </a:rPr>
              <a:t>      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为了更好的突破难点</a:t>
            </a:r>
            <a:r>
              <a:rPr kumimoji="0" lang="zh-CN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，</a:t>
            </a:r>
            <a:r>
              <a:rPr lang="zh-CN" altLang="en-US" sz="2000" noProof="0" dirty="0" smtClean="0">
                <a:ea typeface="宋体" panose="02010600030101010101" pitchFamily="2" charset="-122"/>
                <a:cs typeface="+mn-ea"/>
                <a:sym typeface="+mn-lt"/>
              </a:rPr>
              <a:t>引导学生观察“</a:t>
            </a:r>
            <a:r>
              <a:rPr lang="zh-CN" altLang="en-US" sz="2000" noProof="0" dirty="0" smtClean="0">
                <a:ea typeface="宋体" panose="02010600030101010101" pitchFamily="2" charset="-122"/>
                <a:cs typeface="+mn-ea"/>
                <a:sym typeface="+mn-lt"/>
              </a:rPr>
              <a:t>什么没变，</a:t>
            </a:r>
            <a:r>
              <a:rPr lang="zh-CN" altLang="en-US" sz="2000" dirty="0" smtClean="0">
                <a:ea typeface="宋体" panose="02010600030101010101" pitchFamily="2" charset="-122"/>
                <a:cs typeface="+mn-ea"/>
                <a:sym typeface="+mn-lt"/>
              </a:rPr>
              <a:t>分子与分子、分母与分母之间是怎么变化的</a:t>
            </a:r>
            <a:r>
              <a:rPr lang="zh-CN" altLang="en-US" sz="2000" dirty="0" smtClean="0">
                <a:ea typeface="宋体" panose="02010600030101010101" pitchFamily="2" charset="-122"/>
                <a:cs typeface="+mn-ea"/>
                <a:sym typeface="+mn-lt"/>
              </a:rPr>
              <a:t>？</a:t>
            </a:r>
            <a:r>
              <a:rPr lang="zh-CN" altLang="en-US" sz="2000" dirty="0" smtClean="0">
                <a:ea typeface="宋体" panose="02010600030101010101" pitchFamily="2" charset="-122"/>
                <a:cs typeface="+mn-ea"/>
                <a:sym typeface="+mn-lt"/>
              </a:rPr>
              <a:t>”归纳出分数的基本性质。同时在练习中设置相应的变式题来深刻理解运用分数基本的性质。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0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稻壳儿_答辩小姐姐作品_1"/>
          <p:cNvSpPr/>
          <p:nvPr/>
        </p:nvSpPr>
        <p:spPr>
          <a:xfrm>
            <a:off x="313902" y="279400"/>
            <a:ext cx="11565466" cy="6248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稻壳儿_答辩小姐姐作品_2"/>
          <p:cNvSpPr txBox="1"/>
          <p:nvPr/>
        </p:nvSpPr>
        <p:spPr>
          <a:xfrm>
            <a:off x="831850" y="1355090"/>
            <a:ext cx="2150110" cy="7308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>
              <a:defRPr sz="2800">
                <a:gradFill flip="none" rotWithShape="1">
                  <a:gsLst>
                    <a:gs pos="100000">
                      <a:srgbClr val="CD34FB"/>
                    </a:gs>
                    <a:gs pos="50000">
                      <a:srgbClr val="1D50F4"/>
                    </a:gs>
                    <a:gs pos="0">
                      <a:srgbClr val="28E5FD"/>
                    </a:gs>
                  </a:gsLst>
                  <a:lin ang="0" scaled="1"/>
                  <a:tileRect/>
                </a:gradFill>
                <a:latin typeface="Aaargh" panose="00000400000000000000" pitchFamily="2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1" i="0" u="none" strike="noStrike" kern="1200" cap="none" spc="0" normalizeH="0" baseline="0" noProof="0" dirty="0">
                <a:solidFill>
                  <a:srgbClr val="4D7F89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+mn-lt"/>
                <a:ea typeface="宋体" panose="02010600030101010101" pitchFamily="2" charset="-122"/>
                <a:cs typeface="+mn-ea"/>
                <a:sym typeface="+mn-lt"/>
              </a:rPr>
              <a:t>说教法</a:t>
            </a:r>
          </a:p>
        </p:txBody>
      </p:sp>
      <p:sp>
        <p:nvSpPr>
          <p:cNvPr id="3" name="稻壳儿_答辩小姐姐作品_3"/>
          <p:cNvSpPr txBox="1"/>
          <p:nvPr/>
        </p:nvSpPr>
        <p:spPr>
          <a:xfrm>
            <a:off x="831850" y="2085975"/>
            <a:ext cx="106070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  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根据教学内容的特点，为了更好的突出重点、突破难点，按照学生的认知规律，遵循教师为主导、学生为主体、训练为主线的指导思想。我在教学中采用了探究法、合作学习法、启发式教学法。</a:t>
            </a:r>
          </a:p>
        </p:txBody>
      </p:sp>
      <p:sp>
        <p:nvSpPr>
          <p:cNvPr id="4" name="稻壳儿_答辩小姐姐作品_2"/>
          <p:cNvSpPr/>
          <p:nvPr/>
        </p:nvSpPr>
        <p:spPr>
          <a:xfrm>
            <a:off x="4284980" y="525145"/>
            <a:ext cx="3622040" cy="8299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800" spc="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说程序</a:t>
            </a:r>
          </a:p>
        </p:txBody>
      </p:sp>
      <p:sp>
        <p:nvSpPr>
          <p:cNvPr id="5" name="稻壳儿_答辩小姐姐作品_4"/>
          <p:cNvSpPr txBox="1"/>
          <p:nvPr/>
        </p:nvSpPr>
        <p:spPr>
          <a:xfrm>
            <a:off x="690442" y="278614"/>
            <a:ext cx="1493466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7200" spc="800">
                <a:gradFill>
                  <a:gsLst>
                    <a:gs pos="0">
                      <a:srgbClr val="4D7F89"/>
                    </a:gs>
                    <a:gs pos="100000">
                      <a:srgbClr val="A2633C"/>
                    </a:gs>
                  </a:gsLst>
                  <a:lin ang="0" scaled="0"/>
                </a:gradFill>
                <a:latin typeface="杨任东竹石体-Regular" panose="02000000000000000000" pitchFamily="2" charset="-122"/>
                <a:ea typeface="杨任东竹石体-Regular" panose="02000000000000000000" pitchFamily="2" charset="-122"/>
                <a:cs typeface="阿里巴巴普惠体 R" panose="00020600040101010101" pitchFamily="18" charset="-122"/>
              </a:defRPr>
            </a:lvl1pPr>
          </a:lstStyle>
          <a:p>
            <a:r>
              <a:rPr lang="en-US" altLang="zh-CN" sz="8000" dirty="0">
                <a:latin typeface="+mn-lt"/>
                <a:ea typeface="+mn-ea"/>
                <a:cs typeface="+mn-ea"/>
                <a:sym typeface="+mn-lt"/>
              </a:rPr>
              <a:t>0</a:t>
            </a:r>
            <a:r>
              <a:rPr lang="en-US" sz="8000" dirty="0">
                <a:latin typeface="+mn-lt"/>
                <a:ea typeface="+mn-ea"/>
                <a:cs typeface="+mn-ea"/>
                <a:sym typeface="+mn-lt"/>
              </a:rPr>
              <a:t>6</a:t>
            </a:r>
          </a:p>
        </p:txBody>
      </p:sp>
      <p:sp>
        <p:nvSpPr>
          <p:cNvPr id="7" name="稻壳儿_答辩小姐姐作品_4"/>
          <p:cNvSpPr txBox="1"/>
          <p:nvPr/>
        </p:nvSpPr>
        <p:spPr>
          <a:xfrm>
            <a:off x="994410" y="3413125"/>
            <a:ext cx="1824990" cy="7308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defPPr>
              <a:defRPr lang="zh-CN"/>
            </a:defPPr>
            <a:lvl1pPr>
              <a:defRPr sz="2800">
                <a:gradFill flip="none" rotWithShape="1">
                  <a:gsLst>
                    <a:gs pos="100000">
                      <a:srgbClr val="CD34FB"/>
                    </a:gs>
                    <a:gs pos="50000">
                      <a:srgbClr val="1D50F4"/>
                    </a:gs>
                    <a:gs pos="0">
                      <a:srgbClr val="28E5FD"/>
                    </a:gs>
                  </a:gsLst>
                  <a:lin ang="0" scaled="1"/>
                  <a:tileRect/>
                </a:gradFill>
                <a:latin typeface="Aaargh" panose="00000400000000000000" pitchFamily="2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solidFill>
                  <a:srgbClr val="A2633C"/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说学法</a:t>
            </a:r>
          </a:p>
        </p:txBody>
      </p:sp>
      <p:sp>
        <p:nvSpPr>
          <p:cNvPr id="8" name="稻壳儿_答辩小姐姐作品_3"/>
          <p:cNvSpPr txBox="1"/>
          <p:nvPr/>
        </p:nvSpPr>
        <p:spPr>
          <a:xfrm>
            <a:off x="792480" y="4144010"/>
            <a:ext cx="10607040" cy="1691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  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根据自主性和差异性原则，让学生在探究学习的过程中，自主参与知识的发生、发展和形成的过程，使学生掌握知识。改变学生的学习方式，让学生合作学习，培养学生的合作意识。给学生充足的时间和空间，开展探究式学习，让他们进行独立思考，并与同伴合作交流，经历发现问题，解决问题的过程，让学生主动获得新知体会学习的乐趣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>
        <p:random/>
      </p:transition>
    </mc:Choice>
    <mc:Fallback xmlns="">
      <p:transition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稻壳儿_答辩小姐姐作品_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稻壳儿_答辩小姐姐作品_2"/>
          <p:cNvSpPr/>
          <p:nvPr/>
        </p:nvSpPr>
        <p:spPr>
          <a:xfrm>
            <a:off x="2647458" y="1313843"/>
            <a:ext cx="6897084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7200" spc="800" dirty="0">
                <a:gradFill>
                  <a:gsLst>
                    <a:gs pos="0">
                      <a:srgbClr val="4D7F89"/>
                    </a:gs>
                    <a:gs pos="100000">
                      <a:srgbClr val="A2633C"/>
                    </a:gs>
                  </a:gsLst>
                  <a:lin ang="0" scaled="0"/>
                </a:gradFill>
                <a:cs typeface="+mn-ea"/>
                <a:sym typeface="+mn-lt"/>
              </a:rPr>
              <a:t>教学过程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n0qhesjf">
      <a:majorFont>
        <a:latin typeface="等线"/>
        <a:ea typeface="杨任东竹石体-Semibold"/>
        <a:cs typeface=""/>
      </a:majorFont>
      <a:minorFont>
        <a:latin typeface="等线"/>
        <a:ea typeface="杨任东竹石体-Semibold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756</Words>
  <Application>Microsoft Office PowerPoint</Application>
  <PresentationFormat>宽屏</PresentationFormat>
  <Paragraphs>94</Paragraphs>
  <Slides>13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等线</vt:lpstr>
      <vt:lpstr>思源黑體 Medium</vt:lpstr>
      <vt:lpstr>宋体</vt:lpstr>
      <vt:lpstr>杨任东竹石体-Semibold</vt:lpstr>
      <vt:lpstr>Arial</vt:lpstr>
      <vt:lpstr>Calibri</vt:lpstr>
      <vt:lpstr>Segoe UI Emoji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答辩小姐姐</dc:creator>
  <cp:lastModifiedBy>Microsoft 帐户</cp:lastModifiedBy>
  <cp:revision>127</cp:revision>
  <dcterms:created xsi:type="dcterms:W3CDTF">2019-09-03T15:35:00Z</dcterms:created>
  <dcterms:modified xsi:type="dcterms:W3CDTF">2022-11-28T15:24:01Z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B18B0CD5F6414B09AD0DD2CC239DEF62</vt:lpwstr>
  </property>
</Properties>
</file>